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50"/>
  </p:notesMasterIdLst>
  <p:handoutMasterIdLst>
    <p:handoutMasterId r:id="rId51"/>
  </p:handoutMasterIdLst>
  <p:sldIdLst>
    <p:sldId id="622" r:id="rId6"/>
    <p:sldId id="522" r:id="rId7"/>
    <p:sldId id="597" r:id="rId8"/>
    <p:sldId id="649" r:id="rId9"/>
    <p:sldId id="598" r:id="rId10"/>
    <p:sldId id="599" r:id="rId11"/>
    <p:sldId id="623" r:id="rId12"/>
    <p:sldId id="600" r:id="rId13"/>
    <p:sldId id="601" r:id="rId14"/>
    <p:sldId id="602" r:id="rId15"/>
    <p:sldId id="603" r:id="rId16"/>
    <p:sldId id="604" r:id="rId17"/>
    <p:sldId id="640" r:id="rId18"/>
    <p:sldId id="605" r:id="rId19"/>
    <p:sldId id="627" r:id="rId20"/>
    <p:sldId id="606" r:id="rId21"/>
    <p:sldId id="629" r:id="rId22"/>
    <p:sldId id="630" r:id="rId23"/>
    <p:sldId id="608" r:id="rId24"/>
    <p:sldId id="645" r:id="rId25"/>
    <p:sldId id="642" r:id="rId26"/>
    <p:sldId id="647" r:id="rId27"/>
    <p:sldId id="609" r:id="rId28"/>
    <p:sldId id="610" r:id="rId29"/>
    <p:sldId id="611" r:id="rId30"/>
    <p:sldId id="636" r:id="rId31"/>
    <p:sldId id="637" r:id="rId32"/>
    <p:sldId id="641" r:id="rId33"/>
    <p:sldId id="612" r:id="rId34"/>
    <p:sldId id="631" r:id="rId35"/>
    <p:sldId id="634" r:id="rId36"/>
    <p:sldId id="635" r:id="rId37"/>
    <p:sldId id="613" r:id="rId38"/>
    <p:sldId id="614" r:id="rId39"/>
    <p:sldId id="615" r:id="rId40"/>
    <p:sldId id="616" r:id="rId41"/>
    <p:sldId id="618" r:id="rId42"/>
    <p:sldId id="617" r:id="rId43"/>
    <p:sldId id="619" r:id="rId44"/>
    <p:sldId id="620" r:id="rId45"/>
    <p:sldId id="621" r:id="rId46"/>
    <p:sldId id="644" r:id="rId47"/>
    <p:sldId id="646" r:id="rId48"/>
    <p:sldId id="638" r:id="rId49"/>
  </p:sldIdLst>
  <p:sldSz cx="9144000" cy="6858000" type="screen4x3"/>
  <p:notesSz cx="7010400" cy="9296400"/>
  <p:custDataLst>
    <p:tags r:id="rId5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usch, Patrick" initials="BP"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F68B32"/>
    <a:srgbClr val="1D9EFF"/>
    <a:srgbClr val="25CB0F"/>
    <a:srgbClr val="28DA10"/>
    <a:srgbClr val="29DE10"/>
    <a:srgbClr val="22CC4F"/>
    <a:srgbClr val="A996C0"/>
    <a:srgbClr val="F68D36"/>
    <a:srgbClr val="C050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649" autoAdjust="0"/>
    <p:restoredTop sz="64095" autoAdjust="0"/>
  </p:normalViewPr>
  <p:slideViewPr>
    <p:cSldViewPr>
      <p:cViewPr>
        <p:scale>
          <a:sx n="60" d="100"/>
          <a:sy n="60" d="100"/>
        </p:scale>
        <p:origin x="-2646" y="-396"/>
      </p:cViewPr>
      <p:guideLst>
        <p:guide orient="horz" pos="2160"/>
        <p:guide pos="2880"/>
      </p:guideLst>
    </p:cSldViewPr>
  </p:slideViewPr>
  <p:outlineViewPr>
    <p:cViewPr>
      <p:scale>
        <a:sx n="33" d="100"/>
        <a:sy n="33" d="100"/>
      </p:scale>
      <p:origin x="0" y="0"/>
    </p:cViewPr>
  </p:outlineViewPr>
  <p:notesTextViewPr>
    <p:cViewPr>
      <p:scale>
        <a:sx n="150" d="100"/>
        <a:sy n="150" d="100"/>
      </p:scale>
      <p:origin x="0" y="0"/>
    </p:cViewPr>
  </p:notesTextViewPr>
  <p:sorterViewPr>
    <p:cViewPr>
      <p:scale>
        <a:sx n="66" d="100"/>
        <a:sy n="66" d="100"/>
      </p:scale>
      <p:origin x="0" y="0"/>
    </p:cViewPr>
  </p:sorterViewPr>
  <p:notesViewPr>
    <p:cSldViewPr>
      <p:cViewPr varScale="1">
        <p:scale>
          <a:sx n="51" d="100"/>
          <a:sy n="51" d="100"/>
        </p:scale>
        <p:origin x="-2717" y="-77"/>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notesMaster" Target="notesMasters/notesMaster1.xml"/><Relationship Id="rId55"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commentAuthors" Target="commentAuthor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tags" Target="tags/tag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theme" Target="theme/theme1.xml"/><Relationship Id="rId8" Type="http://schemas.openxmlformats.org/officeDocument/2006/relationships/slide" Target="slides/slide3.xml"/><Relationship Id="rId51" Type="http://schemas.openxmlformats.org/officeDocument/2006/relationships/handoutMaster" Target="handoutMasters/handoutMaster1.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A99FD079-F615-4EB6-A4FD-9F31637B6734}" type="datetimeFigureOut">
              <a:rPr lang="en-US" smtClean="0"/>
              <a:t>6/15/2015</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AE0EA27E-40A3-47A1-93B9-FA644788FC43}" type="slidenum">
              <a:rPr lang="en-US" smtClean="0"/>
              <a:t>‹#›</a:t>
            </a:fld>
            <a:endParaRPr lang="en-US"/>
          </a:p>
        </p:txBody>
      </p:sp>
    </p:spTree>
    <p:extLst>
      <p:ext uri="{BB962C8B-B14F-4D97-AF65-F5344CB8AC3E}">
        <p14:creationId xmlns:p14="http://schemas.microsoft.com/office/powerpoint/2010/main" val="18457878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68173BB5-48E3-4794-995A-65F2A80C2203}" type="datetimeFigureOut">
              <a:rPr lang="en-US" smtClean="0"/>
              <a:t>6/15/2015</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356BF6BD-440A-4775-9B93-898499DE771E}" type="slidenum">
              <a:rPr lang="en-US" smtClean="0"/>
              <a:t>‹#›</a:t>
            </a:fld>
            <a:endParaRPr lang="en-US"/>
          </a:p>
        </p:txBody>
      </p:sp>
    </p:spTree>
    <p:extLst>
      <p:ext uri="{BB962C8B-B14F-4D97-AF65-F5344CB8AC3E}">
        <p14:creationId xmlns:p14="http://schemas.microsoft.com/office/powerpoint/2010/main" val="17980521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400" dirty="0" smtClean="0">
                <a:latin typeface="+mn-lt"/>
              </a:rPr>
              <a:t>On</a:t>
            </a:r>
            <a:r>
              <a:rPr lang="en-US" sz="1400" baseline="0" dirty="0" smtClean="0">
                <a:latin typeface="+mn-lt"/>
              </a:rPr>
              <a:t> behalf of the Minnesota Judicial Branch, welcome to this training on the 2015 amendments to the Rules of Juvenile Protection Procedure.</a:t>
            </a:r>
          </a:p>
          <a:p>
            <a:pPr marL="171450" indent="-171450">
              <a:buFont typeface="Arial" panose="020B0604020202020204" pitchFamily="34" charset="0"/>
              <a:buChar char="•"/>
            </a:pPr>
            <a:endParaRPr lang="en-US" sz="1400" baseline="0" dirty="0" smtClean="0">
              <a:latin typeface="+mn-lt"/>
            </a:endParaRPr>
          </a:p>
          <a:p>
            <a:pPr marL="171450" indent="-171450">
              <a:buFont typeface="Arial" panose="020B0604020202020204" pitchFamily="34" charset="0"/>
              <a:buChar char="•"/>
            </a:pPr>
            <a:r>
              <a:rPr lang="en-US" sz="1400" baseline="0" dirty="0" smtClean="0">
                <a:latin typeface="+mn-lt"/>
              </a:rPr>
              <a:t>Introduce yourself</a:t>
            </a:r>
          </a:p>
          <a:p>
            <a:pPr marL="628650" lvl="1" indent="-171450">
              <a:buFont typeface="Arial" panose="020B0604020202020204" pitchFamily="34" charset="0"/>
              <a:buChar char="•"/>
            </a:pPr>
            <a:r>
              <a:rPr lang="en-US" sz="1400" baseline="0" dirty="0" smtClean="0">
                <a:latin typeface="+mn-lt"/>
              </a:rPr>
              <a:t>Committee chair / committee member</a:t>
            </a:r>
          </a:p>
          <a:p>
            <a:pPr marL="628650" lvl="1" indent="-171450">
              <a:buFont typeface="Arial" panose="020B0604020202020204" pitchFamily="34" charset="0"/>
              <a:buChar char="•"/>
            </a:pPr>
            <a:r>
              <a:rPr lang="en-US" sz="1400" baseline="0" dirty="0" smtClean="0">
                <a:latin typeface="+mn-lt"/>
              </a:rPr>
              <a:t>County chambered</a:t>
            </a:r>
          </a:p>
          <a:p>
            <a:pPr marL="628650" lvl="1" indent="-171450">
              <a:buFont typeface="Arial" panose="020B0604020202020204" pitchFamily="34" charset="0"/>
              <a:buChar char="•"/>
            </a:pPr>
            <a:r>
              <a:rPr lang="en-US" sz="1400" baseline="0" dirty="0" smtClean="0">
                <a:latin typeface="+mn-lt"/>
              </a:rPr>
              <a:t>Presiding over CHIPS proceedings for ____ years</a:t>
            </a:r>
          </a:p>
          <a:p>
            <a:pPr marL="457200" lvl="1" indent="0">
              <a:buFont typeface="Arial" panose="020B0604020202020204" pitchFamily="34" charset="0"/>
              <a:buNone/>
            </a:pPr>
            <a:endParaRPr lang="en-US" sz="1400" dirty="0" smtClean="0">
              <a:latin typeface="+mn-lt"/>
            </a:endParaRPr>
          </a:p>
          <a:p>
            <a:r>
              <a:rPr lang="en-US" sz="1400" dirty="0" smtClean="0">
                <a:latin typeface="+mn-lt"/>
              </a:rPr>
              <a:t>During today’s training</a:t>
            </a:r>
            <a:r>
              <a:rPr lang="en-US" sz="1400" baseline="0" dirty="0" smtClean="0">
                <a:latin typeface="+mn-lt"/>
              </a:rPr>
              <a:t> </a:t>
            </a:r>
            <a:r>
              <a:rPr lang="en-US" sz="1400" dirty="0" smtClean="0">
                <a:latin typeface="+mn-lt"/>
              </a:rPr>
              <a:t>session,</a:t>
            </a:r>
            <a:r>
              <a:rPr lang="en-US" sz="1400" baseline="0" dirty="0" smtClean="0">
                <a:latin typeface="+mn-lt"/>
              </a:rPr>
              <a:t> all phone lines will be automatically muted.  Throughout the session you may use the </a:t>
            </a:r>
            <a:r>
              <a:rPr lang="en-US" sz="1400" baseline="0" dirty="0" err="1" smtClean="0">
                <a:latin typeface="+mn-lt"/>
              </a:rPr>
              <a:t>webex</a:t>
            </a:r>
            <a:r>
              <a:rPr lang="en-US" sz="1400" baseline="0" dirty="0" smtClean="0">
                <a:latin typeface="+mn-lt"/>
              </a:rPr>
              <a:t> “chat” feature to submit your questions, which we will answer at the end of each section of the training.  Also, at the end of the session we will open up the phone lines for additional questions.</a:t>
            </a:r>
          </a:p>
          <a:p>
            <a:endParaRPr lang="en-US" sz="1400" baseline="0" dirty="0" smtClean="0">
              <a:latin typeface="+mn-lt"/>
            </a:endParaRPr>
          </a:p>
          <a:p>
            <a:r>
              <a:rPr lang="en-US" sz="1400" baseline="0" dirty="0" smtClean="0">
                <a:latin typeface="+mn-lt"/>
              </a:rPr>
              <a:t>It is possible that we may not be able to respond today to all questions.  State Court Administration staff will keep track of all questions and will prepare and post an FAQ by the end of June.</a:t>
            </a:r>
            <a:endParaRPr lang="en-US" sz="1400" dirty="0">
              <a:latin typeface="+mn-lt"/>
            </a:endParaRPr>
          </a:p>
        </p:txBody>
      </p:sp>
      <p:sp>
        <p:nvSpPr>
          <p:cNvPr id="4" name="Slide Number Placeholder 3"/>
          <p:cNvSpPr>
            <a:spLocks noGrp="1"/>
          </p:cNvSpPr>
          <p:nvPr>
            <p:ph type="sldNum" sz="quarter" idx="10"/>
          </p:nvPr>
        </p:nvSpPr>
        <p:spPr/>
        <p:txBody>
          <a:bodyPr/>
          <a:lstStyle/>
          <a:p>
            <a:fld id="{356BF6BD-440A-4775-9B93-898499DE771E}" type="slidenum">
              <a:rPr lang="en-US" smtClean="0"/>
              <a:t>1</a:t>
            </a:fld>
            <a:endParaRPr lang="en-US"/>
          </a:p>
        </p:txBody>
      </p:sp>
    </p:spTree>
    <p:extLst>
      <p:ext uri="{BB962C8B-B14F-4D97-AF65-F5344CB8AC3E}">
        <p14:creationId xmlns:p14="http://schemas.microsoft.com/office/powerpoint/2010/main" val="27528329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spcAft>
                <a:spcPts val="1200"/>
              </a:spcAft>
              <a:buFont typeface="Arial" panose="020B0604020202020204" pitchFamily="34" charset="0"/>
              <a:buChar char="•"/>
            </a:pPr>
            <a:r>
              <a:rPr lang="en-US" sz="1400" dirty="0" smtClean="0"/>
              <a:t>Participants</a:t>
            </a:r>
            <a:r>
              <a:rPr lang="en-US" sz="1400" baseline="0" dirty="0" smtClean="0"/>
              <a:t> (such as fathers who have not been named as parties, foster parents, and children) have access to public court records.  </a:t>
            </a:r>
          </a:p>
          <a:p>
            <a:pPr marL="285750" indent="-285750">
              <a:spcAft>
                <a:spcPts val="1200"/>
              </a:spcAft>
              <a:buFont typeface="Arial" panose="020B0604020202020204" pitchFamily="34" charset="0"/>
              <a:buChar char="•"/>
            </a:pPr>
            <a:r>
              <a:rPr lang="en-US" sz="1400" baseline="0" dirty="0" smtClean="0"/>
              <a:t>Participants do not automatically have the same level of access to confidential information that parties have, but may request access.  </a:t>
            </a:r>
          </a:p>
          <a:p>
            <a:pPr marL="285750" indent="-285750">
              <a:spcAft>
                <a:spcPts val="1200"/>
              </a:spcAft>
              <a:buFont typeface="Arial" panose="020B0604020202020204" pitchFamily="34" charset="0"/>
              <a:buChar char="•"/>
            </a:pPr>
            <a:r>
              <a:rPr lang="en-US" sz="1400" b="0" i="0" u="none" strike="noStrike" kern="1200" baseline="0" dirty="0" smtClean="0">
                <a:solidFill>
                  <a:schemeClr val="tx1"/>
                </a:solidFill>
                <a:latin typeface="+mn-lt"/>
                <a:ea typeface="+mn-ea"/>
                <a:cs typeface="+mn-cs"/>
              </a:rPr>
              <a:t>A participant’s request may be on the record or in writing, but need not be in motion format</a:t>
            </a:r>
          </a:p>
          <a:p>
            <a:pPr marL="285750" indent="-285750">
              <a:spcAft>
                <a:spcPts val="1200"/>
              </a:spcAft>
              <a:buFont typeface="Arial" panose="020B0604020202020204" pitchFamily="34" charset="0"/>
              <a:buChar char="•"/>
            </a:pPr>
            <a:r>
              <a:rPr lang="en-US" sz="1400" b="0" i="0" u="none" strike="noStrike" kern="1200" baseline="0" dirty="0" smtClean="0">
                <a:solidFill>
                  <a:schemeClr val="tx1"/>
                </a:solidFill>
                <a:latin typeface="+mn-lt"/>
                <a:ea typeface="+mn-ea"/>
                <a:cs typeface="+mn-cs"/>
              </a:rPr>
              <a:t>This is the first time the rules have expressly set out the level of access for participants.</a:t>
            </a:r>
          </a:p>
          <a:p>
            <a:pPr>
              <a:spcAft>
                <a:spcPts val="1200"/>
              </a:spcAft>
            </a:pPr>
            <a:endParaRPr lang="en-US" sz="1400" dirty="0"/>
          </a:p>
        </p:txBody>
      </p:sp>
      <p:sp>
        <p:nvSpPr>
          <p:cNvPr id="4" name="Slide Number Placeholder 3"/>
          <p:cNvSpPr>
            <a:spLocks noGrp="1"/>
          </p:cNvSpPr>
          <p:nvPr>
            <p:ph type="sldNum" sz="quarter" idx="10"/>
          </p:nvPr>
        </p:nvSpPr>
        <p:spPr/>
        <p:txBody>
          <a:bodyPr/>
          <a:lstStyle/>
          <a:p>
            <a:fld id="{356BF6BD-440A-4775-9B93-898499DE771E}" type="slidenum">
              <a:rPr lang="en-US" smtClean="0"/>
              <a:t>10</a:t>
            </a:fld>
            <a:endParaRPr lang="en-US"/>
          </a:p>
        </p:txBody>
      </p:sp>
    </p:spTree>
    <p:extLst>
      <p:ext uri="{BB962C8B-B14F-4D97-AF65-F5344CB8AC3E}">
        <p14:creationId xmlns:p14="http://schemas.microsoft.com/office/powerpoint/2010/main" val="23409993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Aft>
                <a:spcPts val="1200"/>
              </a:spcAft>
              <a:buFont typeface="Arial" panose="020B0604020202020204" pitchFamily="34" charset="0"/>
              <a:buChar char="•"/>
            </a:pPr>
            <a:r>
              <a:rPr lang="en-US" sz="1400" dirty="0" smtClean="0"/>
              <a:t>Our next topic deals with the responsibility of filers to segregate confidential</a:t>
            </a:r>
            <a:r>
              <a:rPr lang="en-US" sz="1400" baseline="0" dirty="0" smtClean="0"/>
              <a:t> documents and confidential information.</a:t>
            </a:r>
            <a:endParaRPr lang="en-US" sz="1400" dirty="0" smtClean="0"/>
          </a:p>
          <a:p>
            <a:pPr marL="171450" indent="-171450">
              <a:spcAft>
                <a:spcPts val="1200"/>
              </a:spcAft>
              <a:buFont typeface="Arial" panose="020B0604020202020204" pitchFamily="34" charset="0"/>
              <a:buChar char="•"/>
            </a:pPr>
            <a:r>
              <a:rPr lang="en-US" sz="1400" dirty="0" smtClean="0"/>
              <a:t>The change to electronic access</a:t>
            </a:r>
            <a:r>
              <a:rPr lang="en-US" sz="1400" baseline="0" dirty="0" smtClean="0"/>
              <a:t> will mean that CHIPS records are available at every courthouse in Minnesota as soon as they are filed.  </a:t>
            </a:r>
          </a:p>
          <a:p>
            <a:pPr marL="171450" indent="-171450">
              <a:spcAft>
                <a:spcPts val="1200"/>
              </a:spcAft>
              <a:buFont typeface="Arial" panose="020B0604020202020204" pitchFamily="34" charset="0"/>
              <a:buChar char="•"/>
            </a:pPr>
            <a:r>
              <a:rPr lang="en-US" sz="1400" baseline="0" dirty="0" smtClean="0"/>
              <a:t>As noted earlier, it will not be possible for court staff to review filings for confidential information and redact before they are accessible to the public.</a:t>
            </a:r>
            <a:endParaRPr lang="en-US" sz="1400" dirty="0"/>
          </a:p>
        </p:txBody>
      </p:sp>
      <p:sp>
        <p:nvSpPr>
          <p:cNvPr id="4" name="Slide Number Placeholder 3"/>
          <p:cNvSpPr>
            <a:spLocks noGrp="1"/>
          </p:cNvSpPr>
          <p:nvPr>
            <p:ph type="sldNum" sz="quarter" idx="10"/>
          </p:nvPr>
        </p:nvSpPr>
        <p:spPr/>
        <p:txBody>
          <a:bodyPr/>
          <a:lstStyle/>
          <a:p>
            <a:fld id="{356BF6BD-440A-4775-9B93-898499DE771E}" type="slidenum">
              <a:rPr lang="en-US" smtClean="0"/>
              <a:t>11</a:t>
            </a:fld>
            <a:endParaRPr lang="en-US"/>
          </a:p>
        </p:txBody>
      </p:sp>
    </p:spTree>
    <p:extLst>
      <p:ext uri="{BB962C8B-B14F-4D97-AF65-F5344CB8AC3E}">
        <p14:creationId xmlns:p14="http://schemas.microsoft.com/office/powerpoint/2010/main" val="36788615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Aft>
                <a:spcPts val="1200"/>
              </a:spcAft>
              <a:buFont typeface="Arial" panose="020B0604020202020204" pitchFamily="34" charset="0"/>
              <a:buChar char="•"/>
            </a:pPr>
            <a:r>
              <a:rPr lang="en-US" sz="1400" dirty="0" smtClean="0"/>
              <a:t>In</a:t>
            </a:r>
            <a:r>
              <a:rPr lang="en-US" sz="1400" baseline="0" dirty="0" smtClean="0"/>
              <a:t> other types of cases, filers are responsible for ensuring that restricted identifiers (such as Social Security Numbers) do not appear in public court documents.  </a:t>
            </a:r>
          </a:p>
          <a:p>
            <a:pPr marL="171450" indent="-171450">
              <a:spcAft>
                <a:spcPts val="1200"/>
              </a:spcAft>
              <a:buFont typeface="Arial" panose="020B0604020202020204" pitchFamily="34" charset="0"/>
              <a:buChar char="•"/>
            </a:pPr>
            <a:r>
              <a:rPr lang="en-US" sz="1400" baseline="0" dirty="0" smtClean="0"/>
              <a:t>They are required to segregate restricted identifiers and put them on a separate, confidential form.</a:t>
            </a:r>
          </a:p>
          <a:p>
            <a:pPr marL="171450" indent="-171450">
              <a:spcAft>
                <a:spcPts val="1200"/>
              </a:spcAft>
              <a:buFont typeface="Arial" panose="020B0604020202020204" pitchFamily="34" charset="0"/>
              <a:buChar char="•"/>
            </a:pPr>
            <a:r>
              <a:rPr lang="en-US" sz="1400" baseline="0" dirty="0" smtClean="0"/>
              <a:t>Starting July 1, there will be a similar requirement for CHIPS cases requiring segregation of confidential information and confidential documents.  </a:t>
            </a:r>
          </a:p>
          <a:p>
            <a:pPr>
              <a:spcAft>
                <a:spcPts val="1200"/>
              </a:spcAft>
            </a:pPr>
            <a:endParaRPr lang="en-US" sz="1400" baseline="0" dirty="0" smtClean="0"/>
          </a:p>
          <a:p>
            <a:pPr>
              <a:spcAft>
                <a:spcPts val="1200"/>
              </a:spcAft>
            </a:pPr>
            <a:endParaRPr lang="en-US" sz="1400" baseline="0" dirty="0" smtClean="0"/>
          </a:p>
        </p:txBody>
      </p:sp>
      <p:sp>
        <p:nvSpPr>
          <p:cNvPr id="4" name="Slide Number Placeholder 3"/>
          <p:cNvSpPr>
            <a:spLocks noGrp="1"/>
          </p:cNvSpPr>
          <p:nvPr>
            <p:ph type="sldNum" sz="quarter" idx="10"/>
          </p:nvPr>
        </p:nvSpPr>
        <p:spPr/>
        <p:txBody>
          <a:bodyPr/>
          <a:lstStyle/>
          <a:p>
            <a:fld id="{356BF6BD-440A-4775-9B93-898499DE771E}" type="slidenum">
              <a:rPr lang="en-US" smtClean="0"/>
              <a:t>12</a:t>
            </a:fld>
            <a:endParaRPr lang="en-US"/>
          </a:p>
        </p:txBody>
      </p:sp>
    </p:spTree>
    <p:extLst>
      <p:ext uri="{BB962C8B-B14F-4D97-AF65-F5344CB8AC3E}">
        <p14:creationId xmlns:p14="http://schemas.microsoft.com/office/powerpoint/2010/main" val="12461558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spcAft>
                <a:spcPts val="1200"/>
              </a:spcAft>
              <a:buFont typeface="Arial" panose="020B0604020202020204" pitchFamily="34" charset="0"/>
              <a:buNone/>
            </a:pPr>
            <a:r>
              <a:rPr lang="en-US" sz="1400" dirty="0" smtClean="0"/>
              <a:t>Here is the handout</a:t>
            </a:r>
            <a:r>
              <a:rPr lang="en-US" sz="1400" baseline="0" dirty="0" smtClean="0"/>
              <a:t> containing the list of confidential documents and confidential information.</a:t>
            </a:r>
          </a:p>
          <a:p>
            <a:pPr>
              <a:spcAft>
                <a:spcPts val="1200"/>
              </a:spcAft>
            </a:pPr>
            <a:r>
              <a:rPr lang="en-US" sz="1400" baseline="0" dirty="0" smtClean="0"/>
              <a:t>“Confidential information” includes:</a:t>
            </a:r>
          </a:p>
          <a:p>
            <a:pPr marL="171450" indent="-171450">
              <a:spcAft>
                <a:spcPts val="1200"/>
              </a:spcAft>
              <a:buFont typeface="Arial" panose="020B0604020202020204" pitchFamily="34" charset="0"/>
              <a:buChar char="•"/>
            </a:pPr>
            <a:r>
              <a:rPr lang="en-US" sz="1400" baseline="0" dirty="0" smtClean="0"/>
              <a:t>Portions of records that identify reporters of abuse or neglect</a:t>
            </a:r>
          </a:p>
          <a:p>
            <a:pPr marL="171450" indent="-171450">
              <a:spcAft>
                <a:spcPts val="1200"/>
              </a:spcAft>
              <a:buFont typeface="Arial" panose="020B0604020202020204" pitchFamily="34" charset="0"/>
              <a:buChar char="•"/>
            </a:pPr>
            <a:r>
              <a:rPr lang="en-US" sz="1400" baseline="0" dirty="0" smtClean="0"/>
              <a:t>Records of HIV testing or records that reveal a person has been tested for HIV</a:t>
            </a:r>
          </a:p>
          <a:p>
            <a:pPr marL="171450" indent="-171450">
              <a:spcAft>
                <a:spcPts val="1200"/>
              </a:spcAft>
              <a:buFont typeface="Arial" panose="020B0604020202020204" pitchFamily="34" charset="0"/>
              <a:buChar char="•"/>
            </a:pPr>
            <a:r>
              <a:rPr lang="en-US" sz="1400" baseline="0" dirty="0" smtClean="0"/>
              <a:t>Portions or records that identify a minor victim of alleged or adjudicated sexual assault</a:t>
            </a:r>
          </a:p>
          <a:p>
            <a:pPr marL="171450" indent="-171450">
              <a:spcAft>
                <a:spcPts val="1200"/>
              </a:spcAft>
              <a:buFont typeface="Arial" panose="020B0604020202020204" pitchFamily="34" charset="0"/>
              <a:buChar char="•"/>
            </a:pPr>
            <a:r>
              <a:rPr lang="en-US" sz="1400" baseline="0" dirty="0" smtClean="0"/>
              <a:t>Records which a court in exceptional circumstances has deemed inaccessible.</a:t>
            </a:r>
          </a:p>
          <a:p>
            <a:pPr marL="171450" indent="-171450">
              <a:spcAft>
                <a:spcPts val="1200"/>
              </a:spcAft>
              <a:buFont typeface="Arial" panose="020B0604020202020204" pitchFamily="34" charset="0"/>
              <a:buChar char="•"/>
            </a:pPr>
            <a:endParaRPr lang="en-US" sz="1400" baseline="0" dirty="0" smtClean="0"/>
          </a:p>
          <a:p>
            <a:pPr marL="0" indent="0">
              <a:spcAft>
                <a:spcPts val="1200"/>
              </a:spcAft>
              <a:buFont typeface="Arial" panose="020B0604020202020204" pitchFamily="34" charset="0"/>
              <a:buNone/>
            </a:pPr>
            <a:r>
              <a:rPr lang="en-US" sz="1400" baseline="0" dirty="0" smtClean="0"/>
              <a:t>“Confidential documents” include:</a:t>
            </a:r>
          </a:p>
          <a:p>
            <a:pPr marL="171450" indent="-171450">
              <a:spcAft>
                <a:spcPts val="1200"/>
              </a:spcAft>
              <a:buFont typeface="Arial" panose="020B0604020202020204" pitchFamily="34" charset="0"/>
              <a:buChar char="•"/>
            </a:pPr>
            <a:r>
              <a:rPr lang="en-US" sz="1400" baseline="0" dirty="0" smtClean="0"/>
              <a:t>Official transcripts of closed proceedings</a:t>
            </a:r>
          </a:p>
          <a:p>
            <a:pPr marL="171450" indent="-171450">
              <a:spcAft>
                <a:spcPts val="1200"/>
              </a:spcAft>
              <a:buFont typeface="Arial" panose="020B0604020202020204" pitchFamily="34" charset="0"/>
              <a:buChar char="•"/>
            </a:pPr>
            <a:r>
              <a:rPr lang="en-US" sz="1400" baseline="0" dirty="0" smtClean="0"/>
              <a:t>Recordings of children alleging or describing abuse or </a:t>
            </a:r>
            <a:r>
              <a:rPr lang="en-US" sz="1400" baseline="0" dirty="0" err="1" smtClean="0"/>
              <a:t>neglet</a:t>
            </a:r>
            <a:endParaRPr lang="en-US" sz="1400" baseline="0" dirty="0" smtClean="0"/>
          </a:p>
          <a:p>
            <a:pPr marL="171450" indent="-171450">
              <a:spcAft>
                <a:spcPts val="1200"/>
              </a:spcAft>
              <a:buFont typeface="Arial" panose="020B0604020202020204" pitchFamily="34" charset="0"/>
              <a:buChar char="•"/>
            </a:pPr>
            <a:r>
              <a:rPr lang="en-US" sz="1400" baseline="0" dirty="0" smtClean="0"/>
              <a:t>Victims’ statements</a:t>
            </a:r>
          </a:p>
          <a:p>
            <a:pPr marL="171450" indent="-171450">
              <a:spcAft>
                <a:spcPts val="1200"/>
              </a:spcAft>
              <a:buFont typeface="Arial" panose="020B0604020202020204" pitchFamily="34" charset="0"/>
              <a:buChar char="•"/>
            </a:pPr>
            <a:r>
              <a:rPr lang="en-US" sz="1400" baseline="0" dirty="0" smtClean="0"/>
              <a:t>Medical records, chemical dependency evaluations and records, psychological evaluations and records, and psychiatric evaluations and records</a:t>
            </a:r>
          </a:p>
          <a:p>
            <a:pPr marL="171450" indent="-171450">
              <a:spcAft>
                <a:spcPts val="1200"/>
              </a:spcAft>
              <a:buFont typeface="Arial" panose="020B0604020202020204" pitchFamily="34" charset="0"/>
              <a:buChar char="•"/>
            </a:pPr>
            <a:r>
              <a:rPr lang="en-US" sz="1400" baseline="0" dirty="0" smtClean="0"/>
              <a:t>Sex offender treatment program reports</a:t>
            </a:r>
          </a:p>
          <a:p>
            <a:pPr marL="171450" indent="-171450">
              <a:spcAft>
                <a:spcPts val="1200"/>
              </a:spcAft>
              <a:buFont typeface="Arial" panose="020B0604020202020204" pitchFamily="34" charset="0"/>
              <a:buChar char="•"/>
            </a:pPr>
            <a:r>
              <a:rPr lang="en-US" sz="1400" baseline="0" dirty="0" smtClean="0"/>
              <a:t>Portions of photographs that identify a child</a:t>
            </a:r>
          </a:p>
          <a:p>
            <a:pPr marL="171450" indent="-171450">
              <a:spcAft>
                <a:spcPts val="1200"/>
              </a:spcAft>
              <a:buFont typeface="Arial" panose="020B0604020202020204" pitchFamily="34" charset="0"/>
              <a:buChar char="•"/>
            </a:pPr>
            <a:r>
              <a:rPr lang="en-US" sz="1400" baseline="0" dirty="0" smtClean="0"/>
              <a:t>Applications for ex parte emergency protective orders until there has been a hearing where a party had the opportunity to be heard</a:t>
            </a:r>
          </a:p>
          <a:p>
            <a:pPr marL="171450" indent="-171450">
              <a:spcAft>
                <a:spcPts val="1200"/>
              </a:spcAft>
              <a:buFont typeface="Arial" panose="020B0604020202020204" pitchFamily="34" charset="0"/>
              <a:buChar char="•"/>
            </a:pPr>
            <a:r>
              <a:rPr lang="en-US" sz="1400" baseline="0" dirty="0" smtClean="0"/>
              <a:t>Notices of proceedings provided to Indian tribes under ICWA</a:t>
            </a:r>
          </a:p>
          <a:p>
            <a:pPr marL="171450" indent="-171450">
              <a:spcAft>
                <a:spcPts val="1200"/>
              </a:spcAft>
              <a:buFont typeface="Arial" panose="020B0604020202020204" pitchFamily="34" charset="0"/>
              <a:buChar char="•"/>
            </a:pPr>
            <a:r>
              <a:rPr lang="en-US" sz="1400" baseline="0" dirty="0" smtClean="0"/>
              <a:t>Records identifying foster or shelter care placements</a:t>
            </a:r>
          </a:p>
          <a:p>
            <a:pPr marL="171450" indent="-171450">
              <a:spcAft>
                <a:spcPts val="1200"/>
              </a:spcAft>
              <a:buFont typeface="Arial" panose="020B0604020202020204" pitchFamily="34" charset="0"/>
              <a:buChar char="•"/>
            </a:pPr>
            <a:r>
              <a:rPr lang="en-US" sz="1400" baseline="0" dirty="0" smtClean="0"/>
              <a:t>Education, physical health and mental health records contained in or attached to a case plan.</a:t>
            </a:r>
          </a:p>
          <a:p>
            <a:pPr>
              <a:spcAft>
                <a:spcPts val="1200"/>
              </a:spcAft>
            </a:pPr>
            <a:endParaRPr lang="en-US" sz="1400" dirty="0" smtClean="0"/>
          </a:p>
          <a:p>
            <a:pPr marL="0" indent="0">
              <a:spcAft>
                <a:spcPts val="1200"/>
              </a:spcAft>
              <a:buFont typeface="Arial" panose="020B0604020202020204" pitchFamily="34" charset="0"/>
              <a:buNone/>
            </a:pPr>
            <a:endParaRPr lang="en-US" sz="14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356BF6BD-440A-4775-9B93-898499DE771E}" type="slidenum">
              <a:rPr lang="en-US" smtClean="0"/>
              <a:t>13</a:t>
            </a:fld>
            <a:endParaRPr lang="en-US"/>
          </a:p>
        </p:txBody>
      </p:sp>
    </p:spTree>
    <p:extLst>
      <p:ext uri="{BB962C8B-B14F-4D97-AF65-F5344CB8AC3E}">
        <p14:creationId xmlns:p14="http://schemas.microsoft.com/office/powerpoint/2010/main" val="17001306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en-US" sz="1400" baseline="0" dirty="0" smtClean="0"/>
              <a:t>Filers and court staff will no longer “redact” information from documents and will no longer file both a “clean” version and a “redacted” version of documents. </a:t>
            </a:r>
          </a:p>
          <a:p>
            <a:pPr marL="285750" marR="0"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en-US" sz="1400" baseline="0" dirty="0" smtClean="0"/>
              <a:t>Instead, the process is better understood as “segregating” confidential information and placing it on a separate form.</a:t>
            </a:r>
          </a:p>
          <a:p>
            <a:pPr marL="285750" marR="0"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en-US" sz="1400" baseline="0" dirty="0" smtClean="0"/>
              <a:t>Filers must ensure that confidential information never appears in public documents.  </a:t>
            </a:r>
          </a:p>
          <a:p>
            <a:pPr marL="285750" marR="0"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en-US" sz="1400" baseline="0" dirty="0" smtClean="0"/>
              <a:t>Confidential documents will be submitted under a Form 11.3 cover sheet</a:t>
            </a:r>
          </a:p>
          <a:p>
            <a:pPr marL="285750" marR="0"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en-US" sz="1400" baseline="0" dirty="0" smtClean="0"/>
              <a:t>Confidential information forms will be submitted on a Form 11.4 form.</a:t>
            </a:r>
          </a:p>
          <a:p>
            <a:pPr marL="285750" marR="0"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en-US" sz="1400" baseline="0" dirty="0" smtClean="0"/>
              <a:t>The next few slides show examples of how confidential documents and confidential information will be segregated.</a:t>
            </a:r>
          </a:p>
          <a:p>
            <a:pPr marL="0" marR="0" indent="0" algn="l" defTabSz="914400" rtl="0" eaLnBrk="1" fontAlgn="auto" latinLnBrk="0" hangingPunct="1">
              <a:lnSpc>
                <a:spcPct val="100000"/>
              </a:lnSpc>
              <a:spcBef>
                <a:spcPts val="0"/>
              </a:spcBef>
              <a:spcAft>
                <a:spcPts val="1200"/>
              </a:spcAft>
              <a:buClrTx/>
              <a:buSzTx/>
              <a:buFont typeface="Arial" panose="020B0604020202020204" pitchFamily="34" charset="0"/>
              <a:buNone/>
              <a:tabLst/>
              <a:defRPr/>
            </a:pPr>
            <a:endParaRPr lang="en-US" sz="1400" baseline="0" dirty="0" smtClean="0"/>
          </a:p>
          <a:p>
            <a:pPr marL="285750" marR="0"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endParaRPr lang="en-US" sz="1400" dirty="0" smtClean="0"/>
          </a:p>
        </p:txBody>
      </p:sp>
      <p:sp>
        <p:nvSpPr>
          <p:cNvPr id="4" name="Slide Number Placeholder 3"/>
          <p:cNvSpPr>
            <a:spLocks noGrp="1"/>
          </p:cNvSpPr>
          <p:nvPr>
            <p:ph type="sldNum" sz="quarter" idx="10"/>
          </p:nvPr>
        </p:nvSpPr>
        <p:spPr/>
        <p:txBody>
          <a:bodyPr/>
          <a:lstStyle/>
          <a:p>
            <a:fld id="{356BF6BD-440A-4775-9B93-898499DE771E}" type="slidenum">
              <a:rPr lang="en-US" smtClean="0"/>
              <a:t>14</a:t>
            </a:fld>
            <a:endParaRPr lang="en-US"/>
          </a:p>
        </p:txBody>
      </p:sp>
    </p:spTree>
    <p:extLst>
      <p:ext uri="{BB962C8B-B14F-4D97-AF65-F5344CB8AC3E}">
        <p14:creationId xmlns:p14="http://schemas.microsoft.com/office/powerpoint/2010/main" val="42111919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Aft>
                <a:spcPts val="1200"/>
              </a:spcAft>
              <a:buFont typeface="Arial" panose="020B0604020202020204" pitchFamily="34" charset="0"/>
              <a:buChar char="•"/>
            </a:pPr>
            <a:r>
              <a:rPr lang="en-US" sz="1400" baseline="0" dirty="0" smtClean="0"/>
              <a:t>First, we will talk about filing confidential information.</a:t>
            </a:r>
          </a:p>
          <a:p>
            <a:pPr marL="171450" indent="-171450">
              <a:spcAft>
                <a:spcPts val="1200"/>
              </a:spcAft>
              <a:buFont typeface="Arial" panose="020B0604020202020204" pitchFamily="34" charset="0"/>
              <a:buChar char="•"/>
            </a:pPr>
            <a:r>
              <a:rPr lang="en-US" sz="1400" dirty="0" smtClean="0"/>
              <a:t>This is a draft of one of the new forms – Confidential</a:t>
            </a:r>
            <a:r>
              <a:rPr lang="en-US" sz="1400" baseline="0" dirty="0" smtClean="0"/>
              <a:t> Information Form 11.4.</a:t>
            </a:r>
          </a:p>
          <a:p>
            <a:pPr marL="171450" indent="-171450">
              <a:spcAft>
                <a:spcPts val="1200"/>
              </a:spcAft>
              <a:buFont typeface="Arial" panose="020B0604020202020204" pitchFamily="34" charset="0"/>
              <a:buChar char="•"/>
            </a:pPr>
            <a:r>
              <a:rPr lang="en-US" sz="1400" baseline="0" dirty="0" smtClean="0"/>
              <a:t>The form draft is located in the materials distributed for this training.</a:t>
            </a:r>
          </a:p>
          <a:p>
            <a:pPr marL="171450" indent="-171450">
              <a:spcAft>
                <a:spcPts val="1200"/>
              </a:spcAft>
              <a:buFont typeface="Arial" panose="020B0604020202020204" pitchFamily="34" charset="0"/>
              <a:buChar char="•"/>
            </a:pPr>
            <a:r>
              <a:rPr lang="en-US" sz="1400" baseline="0" dirty="0" smtClean="0"/>
              <a:t>Once finalized, it will be available on the forms page of the Judicial Branch public website.</a:t>
            </a:r>
          </a:p>
          <a:p>
            <a:pPr marL="171450" indent="-171450">
              <a:spcAft>
                <a:spcPts val="1200"/>
              </a:spcAft>
              <a:buFont typeface="Arial" panose="020B0604020202020204" pitchFamily="34" charset="0"/>
              <a:buChar char="•"/>
            </a:pPr>
            <a:r>
              <a:rPr lang="en-US" sz="1400" baseline="0" dirty="0" smtClean="0"/>
              <a:t>The form will be used by filers to provide all information that is inaccessible to the public.</a:t>
            </a:r>
          </a:p>
          <a:p>
            <a:pPr>
              <a:spcAft>
                <a:spcPts val="1200"/>
              </a:spcAft>
            </a:pPr>
            <a:endParaRPr lang="en-US" sz="1400" dirty="0"/>
          </a:p>
        </p:txBody>
      </p:sp>
      <p:sp>
        <p:nvSpPr>
          <p:cNvPr id="4" name="Slide Number Placeholder 3"/>
          <p:cNvSpPr>
            <a:spLocks noGrp="1"/>
          </p:cNvSpPr>
          <p:nvPr>
            <p:ph type="sldNum" sz="quarter" idx="10"/>
          </p:nvPr>
        </p:nvSpPr>
        <p:spPr/>
        <p:txBody>
          <a:bodyPr/>
          <a:lstStyle/>
          <a:p>
            <a:fld id="{356BF6BD-440A-4775-9B93-898499DE771E}" type="slidenum">
              <a:rPr lang="en-US" smtClean="0"/>
              <a:t>15</a:t>
            </a:fld>
            <a:endParaRPr lang="en-US"/>
          </a:p>
        </p:txBody>
      </p:sp>
    </p:spTree>
    <p:extLst>
      <p:ext uri="{BB962C8B-B14F-4D97-AF65-F5344CB8AC3E}">
        <p14:creationId xmlns:p14="http://schemas.microsoft.com/office/powerpoint/2010/main" val="1866439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3736" indent="-173736">
              <a:spcAft>
                <a:spcPts val="1200"/>
              </a:spcAft>
              <a:buFont typeface="Arial" panose="020B0604020202020204" pitchFamily="34" charset="0"/>
              <a:buChar char="•"/>
            </a:pPr>
            <a:r>
              <a:rPr lang="en-US" sz="1400" baseline="0" dirty="0" smtClean="0"/>
              <a:t>Let’s start with confidential information and Form 11.4.</a:t>
            </a:r>
          </a:p>
          <a:p>
            <a:pPr marL="173736" indent="-173736">
              <a:spcAft>
                <a:spcPts val="1200"/>
              </a:spcAft>
              <a:buFont typeface="Arial" panose="020B0604020202020204" pitchFamily="34" charset="0"/>
              <a:buChar char="•"/>
            </a:pPr>
            <a:r>
              <a:rPr lang="en-US" sz="1400" baseline="0" dirty="0" smtClean="0"/>
              <a:t>This slide shows a sample CHIPS petition filed </a:t>
            </a:r>
            <a:r>
              <a:rPr lang="en-US" sz="1400" u="sng" baseline="0" dirty="0" smtClean="0"/>
              <a:t>PRIOR TO </a:t>
            </a:r>
            <a:r>
              <a:rPr lang="en-US" sz="1400" baseline="0" dirty="0" smtClean="0"/>
              <a:t>July 1, 2015.</a:t>
            </a:r>
          </a:p>
          <a:p>
            <a:pPr marL="173736" indent="-173736">
              <a:spcAft>
                <a:spcPts val="1200"/>
              </a:spcAft>
              <a:buFont typeface="Arial" panose="020B0604020202020204" pitchFamily="34" charset="0"/>
              <a:buChar char="•"/>
            </a:pPr>
            <a:r>
              <a:rPr lang="en-US" sz="1400" baseline="0" dirty="0" smtClean="0"/>
              <a:t>As you can see, there are two children involved in this case – Robert Anderson and Sally Anderson.</a:t>
            </a:r>
          </a:p>
          <a:p>
            <a:pPr marL="173736" indent="-173736">
              <a:spcAft>
                <a:spcPts val="1200"/>
              </a:spcAft>
              <a:buFont typeface="Arial" panose="020B0604020202020204" pitchFamily="34" charset="0"/>
              <a:buChar char="•"/>
            </a:pPr>
            <a:r>
              <a:rPr lang="en-US" sz="1400" baseline="0" dirty="0" smtClean="0"/>
              <a:t>The petition lists each child’s name, date of birth, gender, and address in foster care</a:t>
            </a:r>
          </a:p>
          <a:p>
            <a:pPr marL="173736" indent="-173736">
              <a:spcAft>
                <a:spcPts val="1200"/>
              </a:spcAft>
              <a:buFont typeface="Arial" panose="020B0604020202020204" pitchFamily="34" charset="0"/>
              <a:buChar char="•"/>
            </a:pPr>
            <a:r>
              <a:rPr lang="en-US" sz="1400" baseline="0" dirty="0" smtClean="0"/>
              <a:t>The petition also lists the name and address of the foster parents – the Smith Foster Home and the Jones Foster Home</a:t>
            </a:r>
          </a:p>
          <a:p>
            <a:pPr marL="173736" indent="-173736">
              <a:spcAft>
                <a:spcPts val="1200"/>
              </a:spcAft>
              <a:buFont typeface="Arial" panose="020B0604020202020204" pitchFamily="34" charset="0"/>
              <a:buChar char="•"/>
            </a:pPr>
            <a:r>
              <a:rPr lang="en-US" sz="1400" baseline="0" dirty="0" smtClean="0"/>
              <a:t>The juvenile protection rules require all of this information to be included in the CHIPS petition</a:t>
            </a:r>
          </a:p>
          <a:p>
            <a:pPr marL="0" indent="0">
              <a:spcAft>
                <a:spcPts val="1200"/>
              </a:spcAft>
              <a:buFont typeface="Arial" panose="020B0604020202020204" pitchFamily="34" charset="0"/>
              <a:buNone/>
            </a:pPr>
            <a:endParaRPr lang="en-US" sz="1400" baseline="0" dirty="0" smtClean="0"/>
          </a:p>
        </p:txBody>
      </p:sp>
      <p:sp>
        <p:nvSpPr>
          <p:cNvPr id="4" name="Slide Number Placeholder 3"/>
          <p:cNvSpPr>
            <a:spLocks noGrp="1"/>
          </p:cNvSpPr>
          <p:nvPr>
            <p:ph type="sldNum" sz="quarter" idx="10"/>
          </p:nvPr>
        </p:nvSpPr>
        <p:spPr/>
        <p:txBody>
          <a:bodyPr/>
          <a:lstStyle/>
          <a:p>
            <a:fld id="{356BF6BD-440A-4775-9B93-898499DE771E}" type="slidenum">
              <a:rPr lang="en-US" smtClean="0"/>
              <a:t>16</a:t>
            </a:fld>
            <a:endParaRPr lang="en-US"/>
          </a:p>
        </p:txBody>
      </p:sp>
    </p:spTree>
    <p:extLst>
      <p:ext uri="{BB962C8B-B14F-4D97-AF65-F5344CB8AC3E}">
        <p14:creationId xmlns:p14="http://schemas.microsoft.com/office/powerpoint/2010/main" val="1866439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spcAft>
                <a:spcPts val="1200"/>
              </a:spcAft>
              <a:buFont typeface="Arial" panose="020B0604020202020204" pitchFamily="34" charset="0"/>
              <a:buChar char="•"/>
            </a:pPr>
            <a:r>
              <a:rPr lang="en-US" sz="1400" baseline="0" dirty="0" smtClean="0"/>
              <a:t>This slide shows a sample CHIPS petition filed </a:t>
            </a:r>
            <a:r>
              <a:rPr lang="en-US" sz="1400" u="sng" baseline="0" dirty="0" smtClean="0"/>
              <a:t>AFTER</a:t>
            </a:r>
            <a:r>
              <a:rPr lang="en-US" sz="1400" baseline="0" dirty="0" smtClean="0"/>
              <a:t> July 1, 2015.</a:t>
            </a:r>
          </a:p>
          <a:p>
            <a:pPr marL="285750" indent="-285750">
              <a:spcAft>
                <a:spcPts val="1200"/>
              </a:spcAft>
              <a:buFont typeface="Arial" panose="020B0604020202020204" pitchFamily="34" charset="0"/>
              <a:buChar char="•"/>
            </a:pPr>
            <a:r>
              <a:rPr lang="en-US" sz="1400" baseline="0" dirty="0" smtClean="0"/>
              <a:t>The same two children are involved in this case – Robert Anderson and Sally Anderson.</a:t>
            </a:r>
          </a:p>
          <a:p>
            <a:pPr marL="285750" indent="-285750">
              <a:spcAft>
                <a:spcPts val="1200"/>
              </a:spcAft>
              <a:buFont typeface="Arial" panose="020B0604020202020204" pitchFamily="34" charset="0"/>
              <a:buChar char="•"/>
            </a:pPr>
            <a:r>
              <a:rPr lang="en-US" sz="1400" baseline="0" dirty="0" smtClean="0"/>
              <a:t>Both of the children are in foster care, with different foster parents.  But the names and addresses of foster parents are not accessible to the public, so that information is not included in the petition.  Instead, the foster parent names and addresses are listed on Confidential Information Form 11.4, which we will show in a minute.</a:t>
            </a:r>
          </a:p>
          <a:p>
            <a:pPr marL="285750" indent="-285750">
              <a:spcAft>
                <a:spcPts val="1200"/>
              </a:spcAft>
              <a:buFont typeface="Arial" panose="020B0604020202020204" pitchFamily="34" charset="0"/>
              <a:buChar char="•"/>
            </a:pPr>
            <a:r>
              <a:rPr lang="en-US" sz="1400" baseline="0" dirty="0" smtClean="0"/>
              <a:t>In addition, one of the children is an alleged victim of sexual assault, which means the child’s identity is not accessible to public and, therefore, is not included in the petition.  Instead, the child’s identity is listed on Confidential Information Form 11.4</a:t>
            </a:r>
          </a:p>
          <a:p>
            <a:pPr marL="285750" indent="-285750">
              <a:spcAft>
                <a:spcPts val="1200"/>
              </a:spcAft>
              <a:buFont typeface="Arial" panose="020B0604020202020204" pitchFamily="34" charset="0"/>
              <a:buChar char="•"/>
            </a:pPr>
            <a:r>
              <a:rPr lang="en-US" sz="1400" baseline="0" dirty="0" smtClean="0"/>
              <a:t>You will see that the petition references “Child 1.”  That is the correct way to reference children:  Child 1, Child 2, etc.  Children should not be referenced by their initials.</a:t>
            </a:r>
          </a:p>
          <a:p>
            <a:pPr marL="285750" indent="-285750">
              <a:spcAft>
                <a:spcPts val="1200"/>
              </a:spcAft>
              <a:buFont typeface="Arial" panose="020B0604020202020204" pitchFamily="34" charset="0"/>
              <a:buChar char="•"/>
            </a:pPr>
            <a:r>
              <a:rPr lang="en-US" sz="1400" baseline="0" dirty="0" smtClean="0"/>
              <a:t>Other parties and participants should use the same child references in the documents they file.  For example, if the petition refers to Robert as “Child 1” and Sally as “Child 2”, then all other filers should use the same references in their documents.</a:t>
            </a:r>
          </a:p>
          <a:p>
            <a:pPr marL="285750" indent="-285750">
              <a:spcAft>
                <a:spcPts val="1200"/>
              </a:spcAft>
              <a:buFont typeface="Arial" panose="020B0604020202020204" pitchFamily="34" charset="0"/>
              <a:buChar char="•"/>
            </a:pPr>
            <a:r>
              <a:rPr lang="en-US" sz="1400" baseline="0" dirty="0" smtClean="0"/>
              <a:t>While this is an example of a petition filed by a county attorney, the same process will be used by social workers, guardians ad litem, and attorneys for parents and children in the documents they file.</a:t>
            </a:r>
          </a:p>
          <a:p>
            <a:pPr>
              <a:spcAft>
                <a:spcPts val="1200"/>
              </a:spcAft>
            </a:pPr>
            <a:endParaRPr lang="en-US" sz="1400" dirty="0"/>
          </a:p>
        </p:txBody>
      </p:sp>
      <p:sp>
        <p:nvSpPr>
          <p:cNvPr id="4" name="Slide Number Placeholder 3"/>
          <p:cNvSpPr>
            <a:spLocks noGrp="1"/>
          </p:cNvSpPr>
          <p:nvPr>
            <p:ph type="sldNum" sz="quarter" idx="10"/>
          </p:nvPr>
        </p:nvSpPr>
        <p:spPr/>
        <p:txBody>
          <a:bodyPr/>
          <a:lstStyle/>
          <a:p>
            <a:fld id="{356BF6BD-440A-4775-9B93-898499DE771E}" type="slidenum">
              <a:rPr lang="en-US" smtClean="0"/>
              <a:t>17</a:t>
            </a:fld>
            <a:endParaRPr lang="en-US"/>
          </a:p>
        </p:txBody>
      </p:sp>
    </p:spTree>
    <p:extLst>
      <p:ext uri="{BB962C8B-B14F-4D97-AF65-F5344CB8AC3E}">
        <p14:creationId xmlns:p14="http://schemas.microsoft.com/office/powerpoint/2010/main" val="1866439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Aft>
                <a:spcPts val="1200"/>
              </a:spcAft>
              <a:buFont typeface="Arial" panose="020B0604020202020204" pitchFamily="34" charset="0"/>
              <a:buChar char="•"/>
            </a:pPr>
            <a:r>
              <a:rPr lang="en-US" sz="1400" dirty="0" smtClean="0"/>
              <a:t>This slide shows</a:t>
            </a:r>
            <a:r>
              <a:rPr lang="en-US" sz="1400" baseline="0" dirty="0" smtClean="0"/>
              <a:t> a sample of how a Confidential Information Form 11.4 will be completed by the filer.</a:t>
            </a:r>
          </a:p>
          <a:p>
            <a:pPr marL="171450" indent="-171450">
              <a:spcAft>
                <a:spcPts val="1200"/>
              </a:spcAft>
              <a:buFont typeface="Arial" panose="020B0604020202020204" pitchFamily="34" charset="0"/>
              <a:buChar char="•"/>
            </a:pPr>
            <a:r>
              <a:rPr lang="en-US" sz="1400" baseline="0" dirty="0" smtClean="0"/>
              <a:t>Included in section 1 are the names and addresses of the foster parents (the Smiths and the Jones) </a:t>
            </a:r>
          </a:p>
          <a:p>
            <a:pPr marL="171450" indent="-171450">
              <a:spcAft>
                <a:spcPts val="1200"/>
              </a:spcAft>
              <a:buFont typeface="Arial" panose="020B0604020202020204" pitchFamily="34" charset="0"/>
              <a:buChar char="•"/>
            </a:pPr>
            <a:r>
              <a:rPr lang="en-US" sz="1400" baseline="0" dirty="0" smtClean="0"/>
              <a:t>Included in section 2 is the name of the child (Robert Anderson) who is an alleged victim of sexual assault</a:t>
            </a:r>
          </a:p>
          <a:p>
            <a:pPr marL="171450" marR="0" indent="-1714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en-US" sz="1400" kern="1200" dirty="0" smtClean="0">
                <a:solidFill>
                  <a:schemeClr val="tx1"/>
                </a:solidFill>
                <a:effectLst/>
                <a:latin typeface="+mn-lt"/>
                <a:ea typeface="+mn-ea"/>
                <a:cs typeface="+mn-cs"/>
              </a:rPr>
              <a:t>Form 11.4 remains confidential, and the petition filed without the confidential information is immediately available to the public at electronic terminals at the courthouse.</a:t>
            </a:r>
          </a:p>
          <a:p>
            <a:pPr marL="171450" indent="-171450">
              <a:spcAft>
                <a:spcPts val="1200"/>
              </a:spcAft>
              <a:buFont typeface="Arial" panose="020B0604020202020204" pitchFamily="34" charset="0"/>
              <a:buChar char="•"/>
            </a:pPr>
            <a:endParaRPr lang="en-US" sz="1400" baseline="0" dirty="0" smtClean="0"/>
          </a:p>
        </p:txBody>
      </p:sp>
      <p:sp>
        <p:nvSpPr>
          <p:cNvPr id="4" name="Slide Number Placeholder 3"/>
          <p:cNvSpPr>
            <a:spLocks noGrp="1"/>
          </p:cNvSpPr>
          <p:nvPr>
            <p:ph type="sldNum" sz="quarter" idx="10"/>
          </p:nvPr>
        </p:nvSpPr>
        <p:spPr/>
        <p:txBody>
          <a:bodyPr/>
          <a:lstStyle/>
          <a:p>
            <a:fld id="{356BF6BD-440A-4775-9B93-898499DE771E}" type="slidenum">
              <a:rPr lang="en-US" smtClean="0"/>
              <a:t>18</a:t>
            </a:fld>
            <a:endParaRPr lang="en-US"/>
          </a:p>
        </p:txBody>
      </p:sp>
    </p:spTree>
    <p:extLst>
      <p:ext uri="{BB962C8B-B14F-4D97-AF65-F5344CB8AC3E}">
        <p14:creationId xmlns:p14="http://schemas.microsoft.com/office/powerpoint/2010/main" val="1866439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3736" indent="-173736">
              <a:spcAft>
                <a:spcPts val="1200"/>
              </a:spcAft>
              <a:buFont typeface="Arial" panose="020B0604020202020204" pitchFamily="34" charset="0"/>
              <a:buChar char="•"/>
            </a:pPr>
            <a:r>
              <a:rPr lang="en-US" sz="1400" baseline="0" dirty="0" smtClean="0"/>
              <a:t>If court staff see confidential information in a public document, they are required to place the document on confidential status and direct the filer to promptly submit a properly segregated version of the document along with a confidential information form 11.4.</a:t>
            </a:r>
            <a:endParaRPr lang="en-US" sz="1400" dirty="0"/>
          </a:p>
        </p:txBody>
      </p:sp>
      <p:sp>
        <p:nvSpPr>
          <p:cNvPr id="4" name="Slide Number Placeholder 3"/>
          <p:cNvSpPr>
            <a:spLocks noGrp="1"/>
          </p:cNvSpPr>
          <p:nvPr>
            <p:ph type="sldNum" sz="quarter" idx="10"/>
          </p:nvPr>
        </p:nvSpPr>
        <p:spPr/>
        <p:txBody>
          <a:bodyPr/>
          <a:lstStyle/>
          <a:p>
            <a:fld id="{356BF6BD-440A-4775-9B93-898499DE771E}" type="slidenum">
              <a:rPr lang="en-US" smtClean="0"/>
              <a:t>19</a:t>
            </a:fld>
            <a:endParaRPr lang="en-US"/>
          </a:p>
        </p:txBody>
      </p:sp>
    </p:spTree>
    <p:extLst>
      <p:ext uri="{BB962C8B-B14F-4D97-AF65-F5344CB8AC3E}">
        <p14:creationId xmlns:p14="http://schemas.microsoft.com/office/powerpoint/2010/main" val="30589671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24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eaLnBrk="1" hangingPunct="1">
              <a:spcBef>
                <a:spcPct val="0"/>
              </a:spcBef>
              <a:spcAft>
                <a:spcPts val="1200"/>
              </a:spcAft>
              <a:buClr>
                <a:srgbClr val="C00000"/>
              </a:buClr>
              <a:buFont typeface="Calibri" pitchFamily="34" charset="0"/>
              <a:buNone/>
            </a:pPr>
            <a:r>
              <a:rPr lang="en-US" altLang="en-US" sz="1400" dirty="0" smtClean="0"/>
              <a:t>During today’s session</a:t>
            </a:r>
            <a:r>
              <a:rPr lang="en-US" altLang="en-US" sz="1400" baseline="0" dirty="0" smtClean="0"/>
              <a:t> we will cover the following topics</a:t>
            </a:r>
            <a:r>
              <a:rPr lang="en-US" altLang="en-US" sz="1400" dirty="0" smtClean="0"/>
              <a:t>:</a:t>
            </a:r>
          </a:p>
          <a:p>
            <a:pPr marL="285750" indent="-285750" eaLnBrk="1" hangingPunct="1">
              <a:spcBef>
                <a:spcPct val="0"/>
              </a:spcBef>
              <a:spcAft>
                <a:spcPts val="1200"/>
              </a:spcAft>
              <a:buClr>
                <a:srgbClr val="C00000"/>
              </a:buClr>
              <a:buFont typeface="Arial" panose="020B0604020202020204" pitchFamily="34" charset="0"/>
              <a:buChar char="•"/>
            </a:pPr>
            <a:r>
              <a:rPr lang="en-US" altLang="en-US" sz="1400" dirty="0" smtClean="0"/>
              <a:t>The reasons why the Juvenile Protection Rules</a:t>
            </a:r>
            <a:r>
              <a:rPr lang="en-US" altLang="en-US" sz="1400" baseline="0" dirty="0" smtClean="0"/>
              <a:t> were changed</a:t>
            </a:r>
            <a:endParaRPr lang="en-US" altLang="en-US" sz="1400" dirty="0" smtClean="0"/>
          </a:p>
          <a:p>
            <a:pPr marL="285750" indent="-285750" eaLnBrk="1" hangingPunct="1">
              <a:spcBef>
                <a:spcPct val="0"/>
              </a:spcBef>
              <a:spcAft>
                <a:spcPts val="1200"/>
              </a:spcAft>
              <a:buClr>
                <a:srgbClr val="C00000"/>
              </a:buClr>
              <a:buFont typeface="Arial" panose="020B0604020202020204" pitchFamily="34" charset="0"/>
              <a:buChar char="•"/>
            </a:pPr>
            <a:r>
              <a:rPr lang="en-US" altLang="en-US" sz="1400" dirty="0" smtClean="0"/>
              <a:t>The transition to </a:t>
            </a:r>
            <a:r>
              <a:rPr lang="en-US" altLang="en-US" sz="1400" baseline="0" dirty="0" smtClean="0"/>
              <a:t>electronic access to Juvenile Protection case records</a:t>
            </a:r>
          </a:p>
          <a:p>
            <a:pPr marL="285750" indent="-285750" eaLnBrk="1" hangingPunct="1">
              <a:spcBef>
                <a:spcPct val="0"/>
              </a:spcBef>
              <a:spcAft>
                <a:spcPts val="1200"/>
              </a:spcAft>
              <a:buClr>
                <a:srgbClr val="C00000"/>
              </a:buClr>
              <a:buFont typeface="Arial" panose="020B0604020202020204" pitchFamily="34" charset="0"/>
              <a:buChar char="•"/>
            </a:pPr>
            <a:r>
              <a:rPr lang="en-US" altLang="en-US" sz="1400" baseline="0" dirty="0" smtClean="0"/>
              <a:t>The responsibility of filers to segregate confidential documents and confidential information, including specific examples of how this will affect documents submitted by judges, county attorneys, social workers, guardians ad litem, and attorneys for parents and children</a:t>
            </a:r>
          </a:p>
          <a:p>
            <a:pPr marL="285750" indent="-285750" eaLnBrk="1" hangingPunct="1">
              <a:spcBef>
                <a:spcPct val="0"/>
              </a:spcBef>
              <a:spcAft>
                <a:spcPts val="1200"/>
              </a:spcAft>
              <a:buClr>
                <a:srgbClr val="C00000"/>
              </a:buClr>
              <a:buFont typeface="Arial" panose="020B0604020202020204" pitchFamily="34" charset="0"/>
              <a:buChar char="•"/>
            </a:pPr>
            <a:r>
              <a:rPr lang="en-US" altLang="en-US" sz="1400" baseline="0" dirty="0" smtClean="0"/>
              <a:t>The expansion of electronic filing and service to include juvenile protection cases</a:t>
            </a:r>
          </a:p>
          <a:p>
            <a:pPr marL="285750" indent="-285750" eaLnBrk="1" hangingPunct="1">
              <a:spcBef>
                <a:spcPct val="0"/>
              </a:spcBef>
              <a:spcAft>
                <a:spcPts val="1200"/>
              </a:spcAft>
              <a:buClr>
                <a:srgbClr val="C00000"/>
              </a:buClr>
              <a:buFont typeface="Arial" panose="020B0604020202020204" pitchFamily="34" charset="0"/>
              <a:buChar char="•"/>
            </a:pPr>
            <a:r>
              <a:rPr lang="en-US" altLang="en-US" sz="1400" baseline="0" dirty="0" smtClean="0"/>
              <a:t>The elimination of the notarization requirement in most instances</a:t>
            </a:r>
          </a:p>
          <a:p>
            <a:pPr marL="285750" indent="-285750" eaLnBrk="1" hangingPunct="1">
              <a:spcBef>
                <a:spcPct val="0"/>
              </a:spcBef>
              <a:buClr>
                <a:srgbClr val="C00000"/>
              </a:buClr>
              <a:buFont typeface="Arial" panose="020B0604020202020204" pitchFamily="34" charset="0"/>
              <a:buChar char="•"/>
            </a:pPr>
            <a:endParaRPr lang="en-US" altLang="en-US" sz="1400" baseline="0" dirty="0" smtClean="0"/>
          </a:p>
          <a:p>
            <a:pPr marL="0" indent="0" eaLnBrk="1" hangingPunct="1">
              <a:spcBef>
                <a:spcPct val="0"/>
              </a:spcBef>
              <a:buClr>
                <a:srgbClr val="C00000"/>
              </a:buClr>
              <a:buFont typeface="Arial" panose="020B0604020202020204" pitchFamily="34" charset="0"/>
              <a:buNone/>
            </a:pPr>
            <a:endParaRPr lang="en-US" altLang="en-US" sz="1400" baseline="0" dirty="0" smtClean="0"/>
          </a:p>
        </p:txBody>
      </p:sp>
      <p:sp>
        <p:nvSpPr>
          <p:cNvPr id="4" name="Slide Number Placeholder 3"/>
          <p:cNvSpPr>
            <a:spLocks noGrp="1"/>
          </p:cNvSpPr>
          <p:nvPr>
            <p:ph type="sldNum" sz="quarter" idx="5"/>
          </p:nvPr>
        </p:nvSpPr>
        <p:spPr/>
        <p:txBody>
          <a:bodyPr/>
          <a:lstStyle/>
          <a:p>
            <a:pPr>
              <a:defRPr/>
            </a:pPr>
            <a:fld id="{2697A353-A46C-4D4A-B5F7-F92D8065D45C}" type="slidenum">
              <a:rPr lang="en-US" smtClean="0"/>
              <a:pPr>
                <a:defRPr/>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Aft>
                <a:spcPts val="1200"/>
              </a:spcAft>
              <a:buFont typeface="Arial" panose="020B0604020202020204" pitchFamily="34" charset="0"/>
              <a:buChar char="•"/>
            </a:pPr>
            <a:r>
              <a:rPr lang="en-US" sz="1400" dirty="0" smtClean="0"/>
              <a:t>Next, we will talk about filing confidential documents.</a:t>
            </a:r>
          </a:p>
          <a:p>
            <a:pPr marL="171450" indent="-171450">
              <a:spcAft>
                <a:spcPts val="1200"/>
              </a:spcAft>
              <a:buFont typeface="Arial" panose="020B0604020202020204" pitchFamily="34" charset="0"/>
              <a:buChar char="•"/>
            </a:pPr>
            <a:r>
              <a:rPr lang="en-US" sz="1400" dirty="0" smtClean="0"/>
              <a:t>This is a draft of one of the new forms – Confidential</a:t>
            </a:r>
            <a:r>
              <a:rPr lang="en-US" sz="1400" baseline="0" dirty="0" smtClean="0"/>
              <a:t> Document Cover Sheet Form 11.3.</a:t>
            </a:r>
          </a:p>
          <a:p>
            <a:pPr marL="171450" indent="-171450">
              <a:spcAft>
                <a:spcPts val="1200"/>
              </a:spcAft>
              <a:buFont typeface="Arial" panose="020B0604020202020204" pitchFamily="34" charset="0"/>
              <a:buChar char="•"/>
            </a:pPr>
            <a:r>
              <a:rPr lang="en-US" sz="1400" baseline="0" dirty="0" smtClean="0"/>
              <a:t>The form draft is located in the materials distributed for this training.</a:t>
            </a:r>
          </a:p>
          <a:p>
            <a:pPr marL="171450" indent="-171450">
              <a:spcAft>
                <a:spcPts val="1200"/>
              </a:spcAft>
              <a:buFont typeface="Arial" panose="020B0604020202020204" pitchFamily="34" charset="0"/>
              <a:buChar char="•"/>
            </a:pPr>
            <a:r>
              <a:rPr lang="en-US" sz="1400" baseline="0" dirty="0" smtClean="0"/>
              <a:t>Once finalized, it will be available on the forms page of the Judicial Branch public website.</a:t>
            </a:r>
          </a:p>
          <a:p>
            <a:pPr marL="171450" indent="-171450">
              <a:spcAft>
                <a:spcPts val="1200"/>
              </a:spcAft>
              <a:buFont typeface="Arial" panose="020B0604020202020204" pitchFamily="34" charset="0"/>
              <a:buChar char="•"/>
            </a:pPr>
            <a:r>
              <a:rPr lang="en-US" sz="1400" baseline="0" dirty="0" smtClean="0"/>
              <a:t>The form lists all documents that are confidential and inaccessible to the public.</a:t>
            </a:r>
          </a:p>
          <a:p>
            <a:pPr marL="171450" indent="-171450">
              <a:spcAft>
                <a:spcPts val="1200"/>
              </a:spcAft>
              <a:buFont typeface="Arial" panose="020B0604020202020204" pitchFamily="34" charset="0"/>
              <a:buChar char="•"/>
            </a:pPr>
            <a:r>
              <a:rPr lang="en-US" sz="1400" baseline="0" dirty="0" smtClean="0"/>
              <a:t>If a filer intends to file one of the confidential documents as part of a case, the filer must use this cover sheet to submit the document.</a:t>
            </a:r>
          </a:p>
          <a:p>
            <a:pPr marL="171450" indent="-171450">
              <a:spcAft>
                <a:spcPts val="1200"/>
              </a:spcAft>
              <a:buFont typeface="Arial" panose="020B0604020202020204" pitchFamily="34" charset="0"/>
              <a:buChar char="•"/>
            </a:pPr>
            <a:r>
              <a:rPr lang="en-US" sz="1400" baseline="0" dirty="0" smtClean="0"/>
              <a:t>The filer will place a check mark in the box next to each type of confidential document being filed.  </a:t>
            </a:r>
          </a:p>
          <a:p>
            <a:pPr marL="171450" indent="-171450">
              <a:spcAft>
                <a:spcPts val="1200"/>
              </a:spcAft>
              <a:buFont typeface="Arial" panose="020B0604020202020204" pitchFamily="34" charset="0"/>
              <a:buChar char="•"/>
            </a:pPr>
            <a:r>
              <a:rPr lang="en-US" sz="1400" baseline="0" dirty="0" smtClean="0"/>
              <a:t>Multiple confidential documents can be submitted with each cover sheet.</a:t>
            </a:r>
          </a:p>
          <a:p>
            <a:pPr marL="171450" indent="-171450">
              <a:spcAft>
                <a:spcPts val="1200"/>
              </a:spcAft>
              <a:buFont typeface="Arial" panose="020B0604020202020204" pitchFamily="34" charset="0"/>
              <a:buChar char="•"/>
            </a:pPr>
            <a:r>
              <a:rPr lang="en-US" sz="1400" baseline="0" dirty="0" smtClean="0"/>
              <a:t>The filer will file the cover sheet separately and it will have its own event code.</a:t>
            </a:r>
          </a:p>
          <a:p>
            <a:pPr marL="171450" indent="-171450">
              <a:spcAft>
                <a:spcPts val="1200"/>
              </a:spcAft>
              <a:buFont typeface="Arial" panose="020B0604020202020204" pitchFamily="34" charset="0"/>
              <a:buChar char="•"/>
            </a:pPr>
            <a:r>
              <a:rPr lang="en-US" sz="1400" baseline="0" dirty="0" smtClean="0"/>
              <a:t>The filer will file each confidential document separately and each document will have its own event code.</a:t>
            </a:r>
          </a:p>
          <a:p>
            <a:pPr marL="171450" indent="-171450">
              <a:spcAft>
                <a:spcPts val="1200"/>
              </a:spcAft>
              <a:buFont typeface="Arial" panose="020B0604020202020204" pitchFamily="34" charset="0"/>
              <a:buChar char="•"/>
            </a:pPr>
            <a:r>
              <a:rPr lang="en-US" sz="1400" baseline="0" dirty="0" smtClean="0"/>
              <a:t>Once the cover sheet and related documents are submitted, court administration staff will “relate” the documents in MNCIS so the court and public know which documents were submitted along with that specific cover sheet</a:t>
            </a:r>
          </a:p>
          <a:p>
            <a:pPr marL="171450" indent="-171450">
              <a:spcAft>
                <a:spcPts val="1200"/>
              </a:spcAft>
              <a:buFont typeface="Arial" panose="020B0604020202020204" pitchFamily="34" charset="0"/>
              <a:buChar char="•"/>
            </a:pPr>
            <a:endParaRPr lang="en-US" sz="1400" baseline="0" dirty="0" smtClean="0"/>
          </a:p>
          <a:p>
            <a:pPr marL="171450" indent="-171450">
              <a:spcAft>
                <a:spcPts val="1200"/>
              </a:spcAft>
              <a:buFont typeface="Arial" panose="020B0604020202020204" pitchFamily="34" charset="0"/>
              <a:buChar char="•"/>
            </a:pPr>
            <a:endParaRPr lang="en-US" sz="1400" baseline="0" dirty="0" smtClean="0"/>
          </a:p>
          <a:p>
            <a:pPr>
              <a:spcAft>
                <a:spcPts val="1200"/>
              </a:spcAft>
            </a:pPr>
            <a:endParaRPr lang="en-US" sz="1400" dirty="0"/>
          </a:p>
        </p:txBody>
      </p:sp>
      <p:sp>
        <p:nvSpPr>
          <p:cNvPr id="4" name="Slide Number Placeholder 3"/>
          <p:cNvSpPr>
            <a:spLocks noGrp="1"/>
          </p:cNvSpPr>
          <p:nvPr>
            <p:ph type="sldNum" sz="quarter" idx="10"/>
          </p:nvPr>
        </p:nvSpPr>
        <p:spPr/>
        <p:txBody>
          <a:bodyPr/>
          <a:lstStyle/>
          <a:p>
            <a:fld id="{356BF6BD-440A-4775-9B93-898499DE771E}" type="slidenum">
              <a:rPr lang="en-US" smtClean="0"/>
              <a:t>20</a:t>
            </a:fld>
            <a:endParaRPr lang="en-US"/>
          </a:p>
        </p:txBody>
      </p:sp>
    </p:spTree>
    <p:extLst>
      <p:ext uri="{BB962C8B-B14F-4D97-AF65-F5344CB8AC3E}">
        <p14:creationId xmlns:p14="http://schemas.microsoft.com/office/powerpoint/2010/main" val="1866439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1200"/>
              </a:spcAft>
            </a:pPr>
            <a:r>
              <a:rPr lang="en-US" sz="1400" dirty="0" smtClean="0"/>
              <a:t>This is an example</a:t>
            </a:r>
            <a:r>
              <a:rPr lang="en-US" sz="1400" baseline="0" dirty="0" smtClean="0"/>
              <a:t> of a confidential document under Juvenile Protection Procedure Rule 8.04.  (A document that is an HIV test result qualifies as a “confidential document.”  Any reference to a person’s HIV status in a public document qualifies as “confidential information.”)</a:t>
            </a:r>
            <a:endParaRPr lang="en-US" sz="1400" dirty="0"/>
          </a:p>
        </p:txBody>
      </p:sp>
      <p:sp>
        <p:nvSpPr>
          <p:cNvPr id="4" name="Slide Number Placeholder 3"/>
          <p:cNvSpPr>
            <a:spLocks noGrp="1"/>
          </p:cNvSpPr>
          <p:nvPr>
            <p:ph type="sldNum" sz="quarter" idx="10"/>
          </p:nvPr>
        </p:nvSpPr>
        <p:spPr/>
        <p:txBody>
          <a:bodyPr/>
          <a:lstStyle/>
          <a:p>
            <a:fld id="{356BF6BD-440A-4775-9B93-898499DE771E}" type="slidenum">
              <a:rPr lang="en-US" smtClean="0"/>
              <a:t>21</a:t>
            </a:fld>
            <a:endParaRPr lang="en-US"/>
          </a:p>
        </p:txBody>
      </p:sp>
    </p:spTree>
    <p:extLst>
      <p:ext uri="{BB962C8B-B14F-4D97-AF65-F5344CB8AC3E}">
        <p14:creationId xmlns:p14="http://schemas.microsoft.com/office/powerpoint/2010/main" val="10801696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Aft>
                <a:spcPts val="1200"/>
              </a:spcAft>
              <a:buFont typeface="Arial" panose="020B0604020202020204" pitchFamily="34" charset="0"/>
              <a:buChar char="•"/>
            </a:pPr>
            <a:r>
              <a:rPr lang="en-US" sz="1400" dirty="0" smtClean="0"/>
              <a:t>Here is</a:t>
            </a:r>
            <a:r>
              <a:rPr lang="en-US" sz="1400" baseline="0" dirty="0" smtClean="0"/>
              <a:t> a portion of the Form 11.3 cover sheet that the filer will submit for the confidential document.</a:t>
            </a:r>
          </a:p>
          <a:p>
            <a:pPr marL="171450" indent="-171450">
              <a:spcAft>
                <a:spcPts val="1200"/>
              </a:spcAft>
              <a:buFont typeface="Arial" panose="020B0604020202020204" pitchFamily="34" charset="0"/>
              <a:buChar char="•"/>
            </a:pPr>
            <a:r>
              <a:rPr lang="en-US" sz="1400" kern="1200" dirty="0" smtClean="0">
                <a:solidFill>
                  <a:schemeClr val="tx1"/>
                </a:solidFill>
                <a:effectLst/>
                <a:latin typeface="+mn-lt"/>
                <a:ea typeface="+mn-ea"/>
                <a:cs typeface="+mn-cs"/>
              </a:rPr>
              <a:t>Form 11.3 is public. Nothing is redacted from the submitted document, however, because that document (such as HIV report) remains confidential.</a:t>
            </a:r>
            <a:endParaRPr lang="en-US" sz="1400" baseline="0" dirty="0" smtClean="0"/>
          </a:p>
        </p:txBody>
      </p:sp>
      <p:sp>
        <p:nvSpPr>
          <p:cNvPr id="4" name="Slide Number Placeholder 3"/>
          <p:cNvSpPr>
            <a:spLocks noGrp="1"/>
          </p:cNvSpPr>
          <p:nvPr>
            <p:ph type="sldNum" sz="quarter" idx="10"/>
          </p:nvPr>
        </p:nvSpPr>
        <p:spPr/>
        <p:txBody>
          <a:bodyPr/>
          <a:lstStyle/>
          <a:p>
            <a:fld id="{356BF6BD-440A-4775-9B93-898499DE771E}" type="slidenum">
              <a:rPr lang="en-US" smtClean="0"/>
              <a:t>22</a:t>
            </a:fld>
            <a:endParaRPr lang="en-US"/>
          </a:p>
        </p:txBody>
      </p:sp>
    </p:spTree>
    <p:extLst>
      <p:ext uri="{BB962C8B-B14F-4D97-AF65-F5344CB8AC3E}">
        <p14:creationId xmlns:p14="http://schemas.microsoft.com/office/powerpoint/2010/main" val="41975320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en-US" sz="1400" baseline="0" dirty="0" smtClean="0"/>
              <a:t>The rules direct court staff on how to respond to filers who do not comply with the rules for filing confidential documents and confidential information.</a:t>
            </a:r>
          </a:p>
          <a:p>
            <a:pPr marL="171450" indent="-171450">
              <a:spcAft>
                <a:spcPts val="1200"/>
              </a:spcAft>
              <a:buFont typeface="Arial" panose="020B0604020202020204" pitchFamily="34" charset="0"/>
              <a:buChar char="•"/>
            </a:pPr>
            <a:r>
              <a:rPr lang="en-US" sz="1400" dirty="0" smtClean="0"/>
              <a:t>If</a:t>
            </a:r>
            <a:r>
              <a:rPr lang="en-US" sz="1400" baseline="0" dirty="0" smtClean="0"/>
              <a:t> court staff see confidential documents that have not been designated as confidential:</a:t>
            </a:r>
          </a:p>
          <a:p>
            <a:pPr marL="628650" lvl="1" indent="-171450">
              <a:spcAft>
                <a:spcPts val="1200"/>
              </a:spcAft>
              <a:buFont typeface="Arial" panose="020B0604020202020204" pitchFamily="34" charset="0"/>
              <a:buChar char="•"/>
            </a:pPr>
            <a:r>
              <a:rPr lang="en-US" sz="1400" baseline="0" dirty="0" smtClean="0"/>
              <a:t>Court staff will place the document on confidential status, and </a:t>
            </a:r>
          </a:p>
          <a:p>
            <a:pPr marL="628650" lvl="1" indent="-171450">
              <a:spcAft>
                <a:spcPts val="1200"/>
              </a:spcAft>
              <a:buFont typeface="Arial" panose="020B0604020202020204" pitchFamily="34" charset="0"/>
              <a:buChar char="•"/>
            </a:pPr>
            <a:r>
              <a:rPr lang="en-US" sz="1400" baseline="0" dirty="0" smtClean="0"/>
              <a:t>Court staff will the filer to submit a confidential document cover sheet.</a:t>
            </a:r>
            <a:endParaRPr lang="en-US" sz="1400" dirty="0"/>
          </a:p>
        </p:txBody>
      </p:sp>
      <p:sp>
        <p:nvSpPr>
          <p:cNvPr id="4" name="Slide Number Placeholder 3"/>
          <p:cNvSpPr>
            <a:spLocks noGrp="1"/>
          </p:cNvSpPr>
          <p:nvPr>
            <p:ph type="sldNum" sz="quarter" idx="10"/>
          </p:nvPr>
        </p:nvSpPr>
        <p:spPr/>
        <p:txBody>
          <a:bodyPr/>
          <a:lstStyle/>
          <a:p>
            <a:fld id="{356BF6BD-440A-4775-9B93-898499DE771E}" type="slidenum">
              <a:rPr lang="en-US" smtClean="0"/>
              <a:t>23</a:t>
            </a:fld>
            <a:endParaRPr lang="en-US"/>
          </a:p>
        </p:txBody>
      </p:sp>
    </p:spTree>
    <p:extLst>
      <p:ext uri="{BB962C8B-B14F-4D97-AF65-F5344CB8AC3E}">
        <p14:creationId xmlns:p14="http://schemas.microsoft.com/office/powerpoint/2010/main" val="8222705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Aft>
                <a:spcPts val="1200"/>
              </a:spcAft>
              <a:buFont typeface="Arial" panose="020B0604020202020204" pitchFamily="34" charset="0"/>
              <a:buChar char="•"/>
            </a:pPr>
            <a:r>
              <a:rPr lang="en-US" sz="1400" baseline="0" dirty="0" smtClean="0"/>
              <a:t>Court staff are not responsible for screening filings for compliance with the confidential information rules.  </a:t>
            </a:r>
          </a:p>
          <a:p>
            <a:pPr marL="171450" indent="-171450">
              <a:spcAft>
                <a:spcPts val="1200"/>
              </a:spcAft>
              <a:buFont typeface="Arial" panose="020B0604020202020204" pitchFamily="34" charset="0"/>
              <a:buChar char="•"/>
            </a:pPr>
            <a:r>
              <a:rPr lang="en-US" sz="1400" baseline="0" dirty="0" smtClean="0"/>
              <a:t>If court staff see confidential information that has not been properly filed, they must rectify the mistake by making the document confidential and contacting the filer.</a:t>
            </a:r>
          </a:p>
          <a:p>
            <a:pPr marL="171450" marR="0" indent="-1714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en-US" sz="1400" baseline="0" dirty="0" smtClean="0"/>
              <a:t>Judges have authority to sanction filers for failure to properly submit confidential records.  This provision was not recommended by the committee, but was added by the Supreme Court.</a:t>
            </a:r>
          </a:p>
          <a:p>
            <a:pPr marL="171450" marR="0" indent="-1714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en-US" sz="1400" baseline="0" dirty="0" smtClean="0"/>
              <a:t>Judges should keep in mind that, with the expansion of access to CHIPS cases, failure to properly file confidential records can cause great harm to the people involved in CHIPS matters.</a:t>
            </a:r>
          </a:p>
          <a:p>
            <a:pPr marL="171450" marR="0" indent="-1714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en-US" sz="1400" baseline="0" dirty="0" smtClean="0"/>
              <a:t>General Rule of Practice 11.04 now directs court staff to strike filings for failure to segregate Social Security Numbers.  Unlike General Rule of Practice 11, the CHIPS rules do not authorize striking of pleadings for failure to redact confidential information.</a:t>
            </a:r>
          </a:p>
          <a:p>
            <a:pPr>
              <a:spcAft>
                <a:spcPts val="1200"/>
              </a:spcAft>
            </a:pPr>
            <a:endParaRPr lang="en-US" sz="1400" baseline="0" dirty="0" smtClean="0"/>
          </a:p>
        </p:txBody>
      </p:sp>
      <p:sp>
        <p:nvSpPr>
          <p:cNvPr id="4" name="Slide Number Placeholder 3"/>
          <p:cNvSpPr>
            <a:spLocks noGrp="1"/>
          </p:cNvSpPr>
          <p:nvPr>
            <p:ph type="sldNum" sz="quarter" idx="10"/>
          </p:nvPr>
        </p:nvSpPr>
        <p:spPr/>
        <p:txBody>
          <a:bodyPr/>
          <a:lstStyle/>
          <a:p>
            <a:fld id="{356BF6BD-440A-4775-9B93-898499DE771E}" type="slidenum">
              <a:rPr lang="en-US" smtClean="0"/>
              <a:t>24</a:t>
            </a:fld>
            <a:endParaRPr lang="en-US"/>
          </a:p>
        </p:txBody>
      </p:sp>
    </p:spTree>
    <p:extLst>
      <p:ext uri="{BB962C8B-B14F-4D97-AF65-F5344CB8AC3E}">
        <p14:creationId xmlns:p14="http://schemas.microsoft.com/office/powerpoint/2010/main" val="56447446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3736" indent="-173736">
              <a:spcAft>
                <a:spcPts val="1200"/>
              </a:spcAft>
              <a:buFont typeface="Arial" panose="020B0604020202020204" pitchFamily="34" charset="0"/>
              <a:buChar char="•"/>
            </a:pPr>
            <a:r>
              <a:rPr lang="en-US" sz="1400" dirty="0" smtClean="0"/>
              <a:t>Many</a:t>
            </a:r>
            <a:r>
              <a:rPr lang="en-US" sz="1400" baseline="0" dirty="0" smtClean="0"/>
              <a:t> public comments asked the Minnesota Supreme Court to ensure that social worker and guardian ad litem reports be readily accessible to the public.  The Court agreed with those commenters’ views.</a:t>
            </a:r>
          </a:p>
          <a:p>
            <a:pPr marL="173736" indent="-173736">
              <a:spcAft>
                <a:spcPts val="1200"/>
              </a:spcAft>
              <a:buFont typeface="Arial" panose="020B0604020202020204" pitchFamily="34" charset="0"/>
              <a:buChar char="•"/>
            </a:pPr>
            <a:r>
              <a:rPr lang="en-US" sz="1400" baseline="0" dirty="0" smtClean="0"/>
              <a:t>The segregation requirements that we just discussed apply to all filers, including social workers and guardians ad litem.</a:t>
            </a:r>
            <a:endParaRPr lang="en-US" sz="1400" dirty="0" smtClean="0"/>
          </a:p>
          <a:p>
            <a:pPr marL="173736" indent="-173736">
              <a:spcAft>
                <a:spcPts val="1200"/>
              </a:spcAft>
              <a:buFont typeface="Arial" panose="020B0604020202020204" pitchFamily="34" charset="0"/>
              <a:buChar char="•"/>
            </a:pPr>
            <a:r>
              <a:rPr lang="en-US" sz="1400" baseline="0" dirty="0" smtClean="0"/>
              <a:t>This means that social workers and guardians ad litem will need to segregate confidential information in the reports and case plans they file.</a:t>
            </a:r>
            <a:endParaRPr lang="en-US" sz="1400" dirty="0" smtClean="0"/>
          </a:p>
          <a:p>
            <a:pPr marL="173736" indent="-173736">
              <a:spcAft>
                <a:spcPts val="1200"/>
              </a:spcAft>
              <a:buFont typeface="Arial" panose="020B0604020202020204" pitchFamily="34" charset="0"/>
              <a:buChar char="•"/>
            </a:pPr>
            <a:r>
              <a:rPr lang="en-US" sz="1400" baseline="0" dirty="0" smtClean="0"/>
              <a:t>Social workers and guardians ad litem who fail to segregate confidential information may be sanctioned by the court.</a:t>
            </a:r>
          </a:p>
          <a:p>
            <a:pPr marL="173736" indent="-173736">
              <a:spcAft>
                <a:spcPts val="1200"/>
              </a:spcAft>
              <a:buFont typeface="Arial" panose="020B0604020202020204" pitchFamily="34" charset="0"/>
              <a:buChar char="•"/>
            </a:pPr>
            <a:r>
              <a:rPr lang="en-US" sz="1400" baseline="0" dirty="0" smtClean="0"/>
              <a:t>Social workers and guardians ad litem should be careful to use consistent pseudonyms throughout the case.</a:t>
            </a:r>
          </a:p>
          <a:p>
            <a:pPr marL="173736" indent="-173736">
              <a:spcAft>
                <a:spcPts val="1200"/>
              </a:spcAft>
              <a:buFont typeface="Arial" panose="020B0604020202020204" pitchFamily="34" charset="0"/>
              <a:buChar char="•"/>
            </a:pPr>
            <a:r>
              <a:rPr lang="en-US" sz="1400" baseline="0" dirty="0" smtClean="0"/>
              <a:t>These forms will be made available to the Department of Human Services when they have been finalized by the Judicial Branch.</a:t>
            </a:r>
          </a:p>
          <a:p>
            <a:pPr marL="173736" indent="-173736">
              <a:spcAft>
                <a:spcPts val="1200"/>
              </a:spcAft>
              <a:buFont typeface="Arial" panose="020B0604020202020204" pitchFamily="34" charset="0"/>
              <a:buChar char="•"/>
            </a:pPr>
            <a:endParaRPr lang="en-US" sz="1400" baseline="0" dirty="0" smtClean="0"/>
          </a:p>
        </p:txBody>
      </p:sp>
      <p:sp>
        <p:nvSpPr>
          <p:cNvPr id="4" name="Slide Number Placeholder 3"/>
          <p:cNvSpPr>
            <a:spLocks noGrp="1"/>
          </p:cNvSpPr>
          <p:nvPr>
            <p:ph type="sldNum" sz="quarter" idx="10"/>
          </p:nvPr>
        </p:nvSpPr>
        <p:spPr/>
        <p:txBody>
          <a:bodyPr/>
          <a:lstStyle/>
          <a:p>
            <a:fld id="{356BF6BD-440A-4775-9B93-898499DE771E}" type="slidenum">
              <a:rPr lang="en-US" smtClean="0"/>
              <a:t>25</a:t>
            </a:fld>
            <a:endParaRPr lang="en-US"/>
          </a:p>
        </p:txBody>
      </p:sp>
    </p:spTree>
    <p:extLst>
      <p:ext uri="{BB962C8B-B14F-4D97-AF65-F5344CB8AC3E}">
        <p14:creationId xmlns:p14="http://schemas.microsoft.com/office/powerpoint/2010/main" val="196008224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Aft>
                <a:spcPts val="1200"/>
              </a:spcAft>
              <a:buFont typeface="Arial" panose="020B0604020202020204" pitchFamily="34" charset="0"/>
              <a:buChar char="•"/>
            </a:pPr>
            <a:r>
              <a:rPr lang="en-US" sz="1400" dirty="0" smtClean="0"/>
              <a:t>This is</a:t>
            </a:r>
            <a:r>
              <a:rPr lang="en-US" sz="1400" baseline="0" dirty="0" smtClean="0"/>
              <a:t> an excerpt from a mock social worker report (filed prior to July 1, 2015) about Robert and Sally Anderson.  You can see that it contains the identity of a child alleged to be a sexual abuse victim and the identity of the reporter of abuse.</a:t>
            </a:r>
            <a:endParaRPr lang="en-US" sz="1400" dirty="0"/>
          </a:p>
        </p:txBody>
      </p:sp>
      <p:sp>
        <p:nvSpPr>
          <p:cNvPr id="4" name="Slide Number Placeholder 3"/>
          <p:cNvSpPr>
            <a:spLocks noGrp="1"/>
          </p:cNvSpPr>
          <p:nvPr>
            <p:ph type="sldNum" sz="quarter" idx="10"/>
          </p:nvPr>
        </p:nvSpPr>
        <p:spPr/>
        <p:txBody>
          <a:bodyPr/>
          <a:lstStyle/>
          <a:p>
            <a:fld id="{356BF6BD-440A-4775-9B93-898499DE771E}" type="slidenum">
              <a:rPr lang="en-US" smtClean="0"/>
              <a:t>26</a:t>
            </a:fld>
            <a:endParaRPr lang="en-US"/>
          </a:p>
        </p:txBody>
      </p:sp>
    </p:spTree>
    <p:extLst>
      <p:ext uri="{BB962C8B-B14F-4D97-AF65-F5344CB8AC3E}">
        <p14:creationId xmlns:p14="http://schemas.microsoft.com/office/powerpoint/2010/main" val="261163248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Aft>
                <a:spcPts val="1200"/>
              </a:spcAft>
              <a:buFont typeface="Arial" panose="020B0604020202020204" pitchFamily="34" charset="0"/>
              <a:buChar char="•"/>
            </a:pPr>
            <a:r>
              <a:rPr lang="en-US" sz="1400" dirty="0" smtClean="0"/>
              <a:t>Here</a:t>
            </a:r>
            <a:r>
              <a:rPr lang="en-US" sz="1400" baseline="0" dirty="0" smtClean="0"/>
              <a:t> is the same report with the confidential information segregated.  You can see that Robert is referred to as “Child 1”, and that the reporter of abuse is not identified.</a:t>
            </a:r>
            <a:endParaRPr lang="en-US" sz="1400" dirty="0"/>
          </a:p>
        </p:txBody>
      </p:sp>
      <p:sp>
        <p:nvSpPr>
          <p:cNvPr id="4" name="Slide Number Placeholder 3"/>
          <p:cNvSpPr>
            <a:spLocks noGrp="1"/>
          </p:cNvSpPr>
          <p:nvPr>
            <p:ph type="sldNum" sz="quarter" idx="10"/>
          </p:nvPr>
        </p:nvSpPr>
        <p:spPr/>
        <p:txBody>
          <a:bodyPr/>
          <a:lstStyle/>
          <a:p>
            <a:fld id="{356BF6BD-440A-4775-9B93-898499DE771E}" type="slidenum">
              <a:rPr lang="en-US" smtClean="0"/>
              <a:t>27</a:t>
            </a:fld>
            <a:endParaRPr lang="en-US"/>
          </a:p>
        </p:txBody>
      </p:sp>
    </p:spTree>
    <p:extLst>
      <p:ext uri="{BB962C8B-B14F-4D97-AF65-F5344CB8AC3E}">
        <p14:creationId xmlns:p14="http://schemas.microsoft.com/office/powerpoint/2010/main" val="30851170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spcAft>
                <a:spcPts val="1200"/>
              </a:spcAft>
              <a:buFont typeface="Arial" panose="020B0604020202020204" pitchFamily="34" charset="0"/>
              <a:buChar char="•"/>
            </a:pPr>
            <a:r>
              <a:rPr lang="en-US" sz="1400" dirty="0" smtClean="0"/>
              <a:t>Here is a portion of the Confidential</a:t>
            </a:r>
            <a:r>
              <a:rPr lang="en-US" sz="1400" baseline="0" dirty="0" smtClean="0"/>
              <a:t> Information Form 11.4 that the Social Worker would use for the confidential information.</a:t>
            </a:r>
          </a:p>
          <a:p>
            <a:pPr marL="285750" indent="-285750">
              <a:spcAft>
                <a:spcPts val="1200"/>
              </a:spcAft>
              <a:buFont typeface="Arial" panose="020B0604020202020204" pitchFamily="34" charset="0"/>
              <a:buChar char="•"/>
            </a:pPr>
            <a:r>
              <a:rPr lang="en-US" sz="1400" baseline="0" dirty="0" smtClean="0"/>
              <a:t>Dr. David Smith is identified as the reporter of abuse, and information about HIV testing is provided.</a:t>
            </a:r>
            <a:endParaRPr lang="en-US" sz="1400" dirty="0"/>
          </a:p>
        </p:txBody>
      </p:sp>
      <p:sp>
        <p:nvSpPr>
          <p:cNvPr id="4" name="Slide Number Placeholder 3"/>
          <p:cNvSpPr>
            <a:spLocks noGrp="1"/>
          </p:cNvSpPr>
          <p:nvPr>
            <p:ph type="sldNum" sz="quarter" idx="10"/>
          </p:nvPr>
        </p:nvSpPr>
        <p:spPr/>
        <p:txBody>
          <a:bodyPr/>
          <a:lstStyle/>
          <a:p>
            <a:fld id="{356BF6BD-440A-4775-9B93-898499DE771E}" type="slidenum">
              <a:rPr lang="en-US" smtClean="0"/>
              <a:t>28</a:t>
            </a:fld>
            <a:endParaRPr lang="en-US"/>
          </a:p>
        </p:txBody>
      </p:sp>
    </p:spTree>
    <p:extLst>
      <p:ext uri="{BB962C8B-B14F-4D97-AF65-F5344CB8AC3E}">
        <p14:creationId xmlns:p14="http://schemas.microsoft.com/office/powerpoint/2010/main" val="77678559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3736" indent="-173736">
              <a:spcAft>
                <a:spcPts val="1200"/>
              </a:spcAft>
              <a:buFont typeface="Arial" panose="020B0604020202020204" pitchFamily="34" charset="0"/>
              <a:buChar char="•"/>
            </a:pPr>
            <a:r>
              <a:rPr lang="en-US" sz="1400" dirty="0" smtClean="0"/>
              <a:t>The rules prohibit</a:t>
            </a:r>
            <a:r>
              <a:rPr lang="en-US" sz="1400" baseline="0" dirty="0" smtClean="0"/>
              <a:t> court staff from including confidential information in records they create (notices of hearings, registers of action, etc.).  </a:t>
            </a:r>
          </a:p>
          <a:p>
            <a:pPr marL="173736" indent="-173736">
              <a:spcAft>
                <a:spcPts val="1200"/>
              </a:spcAft>
              <a:buFont typeface="Arial" panose="020B0604020202020204" pitchFamily="34" charset="0"/>
              <a:buChar char="•"/>
            </a:pPr>
            <a:r>
              <a:rPr lang="en-US" sz="1400" baseline="0" dirty="0" smtClean="0"/>
              <a:t>Judges have discretion to include confidential information in orders and other records they create, but should consider the effects that public access to that information may have because the order and the information will remain public.  The committee recommends that judges be very cautious about including such information in their orders.</a:t>
            </a:r>
          </a:p>
          <a:p>
            <a:pPr marL="173736" indent="-173736">
              <a:spcAft>
                <a:spcPts val="1200"/>
              </a:spcAft>
              <a:buFont typeface="Arial" panose="020B0604020202020204" pitchFamily="34" charset="0"/>
              <a:buChar char="•"/>
            </a:pPr>
            <a:r>
              <a:rPr lang="en-US" sz="1400" baseline="0" dirty="0" smtClean="0"/>
              <a:t>Judges may decide to exclude the names of children from orders; for example, when the child is a victim of sexual abuse.  Judges should be sure to include the names in confidential attachments that are incorporated into the orders.  If this is not done, then the state of Minnesota may not be reimbursed by the federal government for out-of-home placements for the children.</a:t>
            </a:r>
          </a:p>
        </p:txBody>
      </p:sp>
      <p:sp>
        <p:nvSpPr>
          <p:cNvPr id="4" name="Slide Number Placeholder 3"/>
          <p:cNvSpPr>
            <a:spLocks noGrp="1"/>
          </p:cNvSpPr>
          <p:nvPr>
            <p:ph type="sldNum" sz="quarter" idx="10"/>
          </p:nvPr>
        </p:nvSpPr>
        <p:spPr/>
        <p:txBody>
          <a:bodyPr/>
          <a:lstStyle/>
          <a:p>
            <a:fld id="{356BF6BD-440A-4775-9B93-898499DE771E}" type="slidenum">
              <a:rPr lang="en-US" smtClean="0"/>
              <a:t>29</a:t>
            </a:fld>
            <a:endParaRPr lang="en-US"/>
          </a:p>
        </p:txBody>
      </p:sp>
    </p:spTree>
    <p:extLst>
      <p:ext uri="{BB962C8B-B14F-4D97-AF65-F5344CB8AC3E}">
        <p14:creationId xmlns:p14="http://schemas.microsoft.com/office/powerpoint/2010/main" val="33541712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24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eaLnBrk="1" hangingPunct="1">
              <a:lnSpc>
                <a:spcPct val="100000"/>
              </a:lnSpc>
              <a:spcBef>
                <a:spcPts val="0"/>
              </a:spcBef>
              <a:spcAft>
                <a:spcPts val="1200"/>
              </a:spcAft>
              <a:buClr>
                <a:srgbClr val="C00000"/>
              </a:buClr>
              <a:buFont typeface="Arial" panose="020B0604020202020204" pitchFamily="34" charset="0"/>
              <a:buNone/>
            </a:pPr>
            <a:r>
              <a:rPr lang="en-US" sz="1400" b="1" u="sng" kern="1200" dirty="0" smtClean="0">
                <a:solidFill>
                  <a:schemeClr val="tx1"/>
                </a:solidFill>
                <a:effectLst/>
                <a:latin typeface="+mn-lt"/>
                <a:ea typeface="+mn-ea"/>
                <a:cs typeface="+mn-cs"/>
              </a:rPr>
              <a:t>Background – Move from Paper to Electronic</a:t>
            </a:r>
            <a:r>
              <a:rPr lang="en-US" sz="1400" b="1" u="sng" kern="1200" baseline="0" dirty="0" smtClean="0">
                <a:solidFill>
                  <a:schemeClr val="tx1"/>
                </a:solidFill>
                <a:effectLst/>
                <a:latin typeface="+mn-lt"/>
                <a:ea typeface="+mn-ea"/>
                <a:cs typeface="+mn-cs"/>
              </a:rPr>
              <a:t> Information</a:t>
            </a:r>
            <a:endParaRPr lang="en-US" sz="1400" b="1" u="sng" kern="1200" dirty="0" smtClean="0">
              <a:solidFill>
                <a:schemeClr val="tx1"/>
              </a:solidFill>
              <a:effectLst/>
              <a:latin typeface="+mn-lt"/>
              <a:ea typeface="+mn-ea"/>
              <a:cs typeface="+mn-cs"/>
            </a:endParaRPr>
          </a:p>
          <a:p>
            <a:pPr marL="171450" indent="-171450" eaLnBrk="1" hangingPunct="1">
              <a:lnSpc>
                <a:spcPct val="100000"/>
              </a:lnSpc>
              <a:spcBef>
                <a:spcPts val="0"/>
              </a:spcBef>
              <a:spcAft>
                <a:spcPts val="1200"/>
              </a:spcAft>
              <a:buClr>
                <a:srgbClr val="C00000"/>
              </a:buClr>
              <a:buFont typeface="Arial" panose="020B0604020202020204" pitchFamily="34" charset="0"/>
              <a:buChar char="•"/>
            </a:pPr>
            <a:r>
              <a:rPr lang="en-US" sz="1400" kern="1200" dirty="0" smtClean="0">
                <a:solidFill>
                  <a:schemeClr val="tx1"/>
                </a:solidFill>
                <a:effectLst/>
                <a:latin typeface="+mn-lt"/>
                <a:ea typeface="+mn-ea"/>
                <a:cs typeface="+mn-cs"/>
              </a:rPr>
              <a:t>In 2010, the Minnesota Judicial Branch embarked on an historic step into the future with the decision to move state courts from a framework of paper files to an electronic information environment. </a:t>
            </a:r>
          </a:p>
          <a:p>
            <a:pPr marL="171450" marR="0" indent="-171450" algn="l" defTabSz="914400" rtl="0" eaLnBrk="1" fontAlgn="auto" latinLnBrk="0" hangingPunct="1">
              <a:lnSpc>
                <a:spcPct val="100000"/>
              </a:lnSpc>
              <a:spcBef>
                <a:spcPts val="0"/>
              </a:spcBef>
              <a:spcAft>
                <a:spcPts val="1200"/>
              </a:spcAft>
              <a:buClr>
                <a:srgbClr val="C00000"/>
              </a:buClr>
              <a:buSzTx/>
              <a:buFont typeface="Arial" panose="020B0604020202020204" pitchFamily="34" charset="0"/>
              <a:buChar char="•"/>
              <a:tabLst/>
              <a:defRPr/>
            </a:pPr>
            <a:r>
              <a:rPr lang="en-US" sz="1400" kern="1200" dirty="0" smtClean="0">
                <a:solidFill>
                  <a:schemeClr val="tx1"/>
                </a:solidFill>
                <a:effectLst/>
                <a:latin typeface="+mn-lt"/>
                <a:ea typeface="+mn-ea"/>
                <a:cs typeface="+mn-cs"/>
              </a:rPr>
              <a:t>Starting in 2010, eleven counties began as pilot sites for the eCourtMN transition.  </a:t>
            </a:r>
          </a:p>
          <a:p>
            <a:pPr marL="171450" marR="0" indent="-171450" algn="l" defTabSz="914400" rtl="0" eaLnBrk="1" fontAlgn="auto" latinLnBrk="0" hangingPunct="1">
              <a:lnSpc>
                <a:spcPct val="100000"/>
              </a:lnSpc>
              <a:spcBef>
                <a:spcPts val="0"/>
              </a:spcBef>
              <a:spcAft>
                <a:spcPts val="1200"/>
              </a:spcAft>
              <a:buClr>
                <a:srgbClr val="C00000"/>
              </a:buClr>
              <a:buSzTx/>
              <a:buFont typeface="Arial" panose="020B0604020202020204" pitchFamily="34" charset="0"/>
              <a:buChar char="•"/>
              <a:tabLst/>
              <a:defRPr/>
            </a:pPr>
            <a:r>
              <a:rPr lang="en-US" sz="1400" kern="1200" dirty="0" smtClean="0">
                <a:solidFill>
                  <a:schemeClr val="tx1"/>
                </a:solidFill>
                <a:effectLst/>
                <a:latin typeface="+mn-lt"/>
                <a:ea typeface="+mn-ea"/>
                <a:cs typeface="+mn-cs"/>
              </a:rPr>
              <a:t>In those counties, attorneys and government agencies were required to electronically file and serve documents in certain civil and family case types; e-filing and e-service was voluntary in all other case types.  </a:t>
            </a:r>
          </a:p>
          <a:p>
            <a:pPr marL="171450" marR="0" indent="-171450" algn="l" defTabSz="914400" rtl="0" eaLnBrk="1" fontAlgn="auto" latinLnBrk="0" hangingPunct="1">
              <a:lnSpc>
                <a:spcPct val="100000"/>
              </a:lnSpc>
              <a:spcBef>
                <a:spcPts val="0"/>
              </a:spcBef>
              <a:spcAft>
                <a:spcPts val="1200"/>
              </a:spcAft>
              <a:buClr>
                <a:srgbClr val="C00000"/>
              </a:buClr>
              <a:buSzTx/>
              <a:buFont typeface="Arial" panose="020B0604020202020204" pitchFamily="34" charset="0"/>
              <a:buChar char="•"/>
              <a:tabLst/>
              <a:defRPr/>
            </a:pPr>
            <a:r>
              <a:rPr lang="en-US" sz="1400" kern="1200" dirty="0" smtClean="0">
                <a:solidFill>
                  <a:schemeClr val="tx1"/>
                </a:solidFill>
                <a:effectLst/>
                <a:latin typeface="+mn-lt"/>
                <a:ea typeface="+mn-ea"/>
                <a:cs typeface="+mn-cs"/>
              </a:rPr>
              <a:t>In June 2014, the eCourtMN Steering Committee approved moving forward with mandatory e-filing and e-service for all case types within the pilot counties by July 2015, and in all other counties by July 2016.</a:t>
            </a:r>
          </a:p>
          <a:p>
            <a:pPr marL="171450" indent="-171450" eaLnBrk="1" hangingPunct="1">
              <a:lnSpc>
                <a:spcPct val="100000"/>
              </a:lnSpc>
              <a:spcBef>
                <a:spcPts val="0"/>
              </a:spcBef>
              <a:spcAft>
                <a:spcPts val="1200"/>
              </a:spcAft>
              <a:buClr>
                <a:srgbClr val="C00000"/>
              </a:buClr>
              <a:buFont typeface="Arial" panose="020B0604020202020204" pitchFamily="34" charset="0"/>
              <a:buChar char="•"/>
            </a:pPr>
            <a:r>
              <a:rPr lang="en-US" sz="1400" kern="1200" dirty="0" smtClean="0">
                <a:solidFill>
                  <a:schemeClr val="tx1"/>
                </a:solidFill>
                <a:effectLst/>
                <a:latin typeface="+mn-lt"/>
                <a:ea typeface="+mn-ea"/>
                <a:cs typeface="+mn-cs"/>
              </a:rPr>
              <a:t>In order to implement mandatory e-filing and e-service, amendments to Minnesota’s court rules were</a:t>
            </a:r>
            <a:r>
              <a:rPr lang="en-US" sz="1400" kern="1200" baseline="0" dirty="0" smtClean="0">
                <a:solidFill>
                  <a:schemeClr val="tx1"/>
                </a:solidFill>
                <a:effectLst/>
                <a:latin typeface="+mn-lt"/>
                <a:ea typeface="+mn-ea"/>
                <a:cs typeface="+mn-cs"/>
              </a:rPr>
              <a:t> </a:t>
            </a:r>
            <a:r>
              <a:rPr lang="en-US" sz="1400" kern="1200" dirty="0" smtClean="0">
                <a:solidFill>
                  <a:schemeClr val="tx1"/>
                </a:solidFill>
                <a:effectLst/>
                <a:latin typeface="+mn-lt"/>
                <a:ea typeface="+mn-ea"/>
                <a:cs typeface="+mn-cs"/>
              </a:rPr>
              <a:t>necessary.</a:t>
            </a:r>
            <a:endParaRPr lang="en-US" sz="1400" kern="1200" baseline="0" dirty="0" smtClean="0">
              <a:solidFill>
                <a:schemeClr val="tx1"/>
              </a:solidFill>
              <a:effectLst/>
              <a:latin typeface="+mn-lt"/>
              <a:ea typeface="+mn-ea"/>
              <a:cs typeface="+mn-cs"/>
            </a:endParaRPr>
          </a:p>
          <a:p>
            <a:pPr marL="171450" indent="-171450" eaLnBrk="1" hangingPunct="1">
              <a:lnSpc>
                <a:spcPct val="100000"/>
              </a:lnSpc>
              <a:spcBef>
                <a:spcPts val="0"/>
              </a:spcBef>
              <a:spcAft>
                <a:spcPts val="1200"/>
              </a:spcAft>
              <a:buClr>
                <a:srgbClr val="C00000"/>
              </a:buClr>
              <a:buFont typeface="Arial" panose="020B0604020202020204" pitchFamily="34" charset="0"/>
              <a:buChar char="•"/>
            </a:pPr>
            <a:r>
              <a:rPr lang="en-US" sz="1400" kern="1200" baseline="0" dirty="0" smtClean="0">
                <a:solidFill>
                  <a:schemeClr val="tx1"/>
                </a:solidFill>
                <a:effectLst/>
                <a:latin typeface="+mn-lt"/>
                <a:ea typeface="+mn-ea"/>
                <a:cs typeface="+mn-cs"/>
              </a:rPr>
              <a:t>The Supreme Court charged each of the rules committees with </a:t>
            </a:r>
            <a:r>
              <a:rPr lang="en-US" sz="1400" kern="1200" dirty="0" smtClean="0">
                <a:solidFill>
                  <a:schemeClr val="tx1"/>
                </a:solidFill>
                <a:effectLst/>
                <a:latin typeface="+mn-lt"/>
                <a:ea typeface="+mn-ea"/>
                <a:cs typeface="+mn-cs"/>
              </a:rPr>
              <a:t>the task of recommending proposed amendments that would accommodate the transition to an electronic environment</a:t>
            </a:r>
          </a:p>
          <a:p>
            <a:pPr marL="0" indent="0" eaLnBrk="1" hangingPunct="1">
              <a:lnSpc>
                <a:spcPct val="100000"/>
              </a:lnSpc>
              <a:spcBef>
                <a:spcPts val="0"/>
              </a:spcBef>
              <a:spcAft>
                <a:spcPts val="1200"/>
              </a:spcAft>
              <a:buClr>
                <a:srgbClr val="C00000"/>
              </a:buClr>
              <a:buFont typeface="Arial" panose="020B0604020202020204" pitchFamily="34" charset="0"/>
              <a:buNone/>
            </a:pPr>
            <a:r>
              <a:rPr lang="en-US" altLang="en-US" sz="1400" b="1" u="sng" kern="1200" dirty="0" smtClean="0">
                <a:solidFill>
                  <a:schemeClr val="tx1"/>
                </a:solidFill>
                <a:effectLst/>
                <a:latin typeface="+mn-lt"/>
                <a:ea typeface="+mn-ea"/>
                <a:cs typeface="+mn-cs"/>
              </a:rPr>
              <a:t>Overview of why</a:t>
            </a:r>
            <a:r>
              <a:rPr lang="en-US" altLang="en-US" sz="1400" b="1" u="sng" kern="1200" baseline="0" dirty="0" smtClean="0">
                <a:solidFill>
                  <a:schemeClr val="tx1"/>
                </a:solidFill>
                <a:effectLst/>
                <a:latin typeface="+mn-lt"/>
                <a:ea typeface="+mn-ea"/>
                <a:cs typeface="+mn-cs"/>
              </a:rPr>
              <a:t> changes were made</a:t>
            </a:r>
            <a:endParaRPr lang="en-US" altLang="en-US" sz="1400" b="1" u="sng" kern="1200" dirty="0" smtClean="0">
              <a:solidFill>
                <a:schemeClr val="tx1"/>
              </a:solidFill>
              <a:effectLst/>
              <a:latin typeface="+mn-lt"/>
              <a:ea typeface="+mn-ea"/>
              <a:cs typeface="+mn-cs"/>
            </a:endParaRPr>
          </a:p>
          <a:p>
            <a:pPr marL="171450" indent="-171450" eaLnBrk="1" hangingPunct="1">
              <a:lnSpc>
                <a:spcPct val="100000"/>
              </a:lnSpc>
              <a:spcBef>
                <a:spcPts val="0"/>
              </a:spcBef>
              <a:spcAft>
                <a:spcPts val="1200"/>
              </a:spcAft>
              <a:buClr>
                <a:srgbClr val="C00000"/>
              </a:buClr>
              <a:buFont typeface="Arial" panose="020B0604020202020204" pitchFamily="34" charset="0"/>
              <a:buChar char="•"/>
            </a:pPr>
            <a:r>
              <a:rPr lang="en-US" altLang="en-US" sz="1400" kern="1200" dirty="0" smtClean="0">
                <a:solidFill>
                  <a:schemeClr val="tx1"/>
                </a:solidFill>
                <a:effectLst/>
                <a:latin typeface="+mn-lt"/>
                <a:ea typeface="+mn-ea"/>
                <a:cs typeface="+mn-cs"/>
              </a:rPr>
              <a:t>The amendments to the Rules of Juvenile Protection</a:t>
            </a:r>
            <a:r>
              <a:rPr lang="en-US" altLang="en-US" sz="1400" kern="1200" baseline="0" dirty="0" smtClean="0">
                <a:solidFill>
                  <a:schemeClr val="tx1"/>
                </a:solidFill>
                <a:effectLst/>
                <a:latin typeface="+mn-lt"/>
                <a:ea typeface="+mn-ea"/>
                <a:cs typeface="+mn-cs"/>
              </a:rPr>
              <a:t> Procedure were implemented for the following reasons:</a:t>
            </a:r>
          </a:p>
          <a:p>
            <a:pPr marL="628650" lvl="1" indent="-171450">
              <a:lnSpc>
                <a:spcPct val="100000"/>
              </a:lnSpc>
              <a:spcBef>
                <a:spcPts val="0"/>
              </a:spcBef>
              <a:spcAft>
                <a:spcPts val="1200"/>
              </a:spcAft>
              <a:buClr>
                <a:schemeClr val="accent6">
                  <a:lumMod val="75000"/>
                </a:schemeClr>
              </a:buClr>
              <a:buFont typeface="Arial" panose="020B0604020202020204" pitchFamily="34" charset="0"/>
              <a:buChar char="•"/>
            </a:pPr>
            <a:r>
              <a:rPr lang="en-US" sz="1400" b="0" dirty="0" smtClean="0"/>
              <a:t>To authorize electronic access to juvenile protection court records</a:t>
            </a:r>
          </a:p>
          <a:p>
            <a:pPr marL="628650" lvl="1" indent="-171450">
              <a:lnSpc>
                <a:spcPct val="100000"/>
              </a:lnSpc>
              <a:spcBef>
                <a:spcPts val="0"/>
              </a:spcBef>
              <a:spcAft>
                <a:spcPts val="1200"/>
              </a:spcAft>
              <a:buClr>
                <a:schemeClr val="accent6">
                  <a:lumMod val="75000"/>
                </a:schemeClr>
              </a:buClr>
              <a:buFont typeface="Arial" panose="020B0604020202020204" pitchFamily="34" charset="0"/>
              <a:buChar char="•"/>
            </a:pPr>
            <a:r>
              <a:rPr lang="en-US" sz="1400" b="0" dirty="0" smtClean="0"/>
              <a:t>To expand the use of electronic filing and service to juvenile protection cases</a:t>
            </a:r>
          </a:p>
          <a:p>
            <a:pPr marL="628650" lvl="1" indent="-171450">
              <a:lnSpc>
                <a:spcPct val="100000"/>
              </a:lnSpc>
              <a:spcBef>
                <a:spcPts val="0"/>
              </a:spcBef>
              <a:spcAft>
                <a:spcPts val="1200"/>
              </a:spcAft>
              <a:buClr>
                <a:schemeClr val="accent6">
                  <a:lumMod val="75000"/>
                </a:schemeClr>
              </a:buClr>
              <a:buFont typeface="Arial" panose="020B0604020202020204" pitchFamily="34" charset="0"/>
              <a:buChar char="•"/>
            </a:pPr>
            <a:r>
              <a:rPr lang="en-US" sz="1400" b="0" dirty="0" smtClean="0"/>
              <a:t>To repeal the requirement for notarization of documents in most</a:t>
            </a:r>
            <a:r>
              <a:rPr lang="en-US" sz="1400" b="0" baseline="0" dirty="0" smtClean="0"/>
              <a:t> instances </a:t>
            </a:r>
            <a:r>
              <a:rPr lang="en-US" sz="1400" b="0" dirty="0" smtClean="0"/>
              <a:t>and, instead, to require signatures under penalty of perjury</a:t>
            </a:r>
            <a:endParaRPr lang="en-US" altLang="en-US" sz="1400" b="0" kern="1200" baseline="0" dirty="0" smtClean="0">
              <a:solidFill>
                <a:schemeClr val="tx1"/>
              </a:solidFill>
              <a:effectLst/>
              <a:latin typeface="+mn-lt"/>
              <a:ea typeface="+mn-ea"/>
              <a:cs typeface="+mn-cs"/>
            </a:endParaRPr>
          </a:p>
          <a:p>
            <a:pPr marL="0" lvl="0" indent="0">
              <a:lnSpc>
                <a:spcPct val="100000"/>
              </a:lnSpc>
              <a:spcBef>
                <a:spcPts val="0"/>
              </a:spcBef>
              <a:spcAft>
                <a:spcPts val="1200"/>
              </a:spcAft>
              <a:buClr>
                <a:schemeClr val="accent6">
                  <a:lumMod val="75000"/>
                </a:schemeClr>
              </a:buClr>
              <a:buFont typeface="Arial" panose="020B0604020202020204" pitchFamily="34" charset="0"/>
              <a:buNone/>
            </a:pPr>
            <a:r>
              <a:rPr lang="en-US" altLang="en-US" sz="1400" b="1" u="sng" kern="1200" baseline="0" dirty="0" smtClean="0">
                <a:solidFill>
                  <a:schemeClr val="tx1"/>
                </a:solidFill>
                <a:effectLst/>
                <a:latin typeface="+mn-lt"/>
                <a:ea typeface="+mn-ea"/>
                <a:cs typeface="+mn-cs"/>
              </a:rPr>
              <a:t>Committee Deliberations – Balancing Competing Interests</a:t>
            </a:r>
          </a:p>
          <a:p>
            <a:pPr marL="171450" indent="-171450" eaLnBrk="1" hangingPunct="1">
              <a:lnSpc>
                <a:spcPct val="100000"/>
              </a:lnSpc>
              <a:spcBef>
                <a:spcPts val="0"/>
              </a:spcBef>
              <a:spcAft>
                <a:spcPts val="1200"/>
              </a:spcAft>
              <a:buClr>
                <a:srgbClr val="C00000"/>
              </a:buClr>
              <a:buFont typeface="Arial" panose="020B0604020202020204" pitchFamily="34" charset="0"/>
              <a:buChar char="•"/>
            </a:pPr>
            <a:r>
              <a:rPr lang="en-US" altLang="en-US" sz="1400" dirty="0" smtClean="0"/>
              <a:t>In making its recommendations to the Supreme</a:t>
            </a:r>
            <a:r>
              <a:rPr lang="en-US" altLang="en-US" sz="1400" baseline="0" dirty="0" smtClean="0"/>
              <a:t> Court, the rules committee attempted to balance several important competing interests, including the desire to allow public access to juvenile protection court records while at the same time ensuring privacy for abused and neglected children.</a:t>
            </a:r>
            <a:endParaRPr lang="en-US" altLang="en-US" sz="1400" baseline="0" dirty="0" smtClean="0">
              <a:solidFill>
                <a:srgbClr val="FF0000"/>
              </a:solidFill>
            </a:endParaRPr>
          </a:p>
          <a:p>
            <a:pPr marL="171450" indent="-171450" eaLnBrk="1" hangingPunct="1">
              <a:lnSpc>
                <a:spcPct val="100000"/>
              </a:lnSpc>
              <a:spcBef>
                <a:spcPts val="0"/>
              </a:spcBef>
              <a:spcAft>
                <a:spcPts val="1200"/>
              </a:spcAft>
              <a:buClr>
                <a:srgbClr val="C00000"/>
              </a:buClr>
              <a:buFont typeface="Arial" panose="020B0604020202020204" pitchFamily="34" charset="0"/>
              <a:buChar char="•"/>
            </a:pPr>
            <a:r>
              <a:rPr lang="en-US" altLang="en-US" sz="1400" baseline="0" dirty="0" smtClean="0">
                <a:solidFill>
                  <a:srgbClr val="FF0000"/>
                </a:solidFill>
              </a:rPr>
              <a:t>The majority of the discussions focused on the transition to electronic access to juvenile protection case records.  (Adoption records will remain confidential.)  </a:t>
            </a:r>
          </a:p>
          <a:p>
            <a:pPr marL="171450" indent="-171450" eaLnBrk="1" hangingPunct="1">
              <a:lnSpc>
                <a:spcPct val="100000"/>
              </a:lnSpc>
              <a:spcBef>
                <a:spcPts val="0"/>
              </a:spcBef>
              <a:spcAft>
                <a:spcPts val="1200"/>
              </a:spcAft>
              <a:buClr>
                <a:srgbClr val="C00000"/>
              </a:buClr>
              <a:buFont typeface="Arial" panose="020B0604020202020204" pitchFamily="34" charset="0"/>
              <a:buChar char="•"/>
            </a:pPr>
            <a:r>
              <a:rPr lang="en-US" altLang="en-US" sz="1400" baseline="0" dirty="0" smtClean="0">
                <a:solidFill>
                  <a:srgbClr val="FF0000"/>
                </a:solidFill>
              </a:rPr>
              <a:t>Electronic access will make it much easier for the public to review juvenile protection records, but could also increase the possibilities for invasions of children’s privacy.  </a:t>
            </a:r>
          </a:p>
          <a:p>
            <a:pPr marL="171450" indent="-171450" eaLnBrk="1" hangingPunct="1">
              <a:lnSpc>
                <a:spcPct val="100000"/>
              </a:lnSpc>
              <a:spcBef>
                <a:spcPts val="0"/>
              </a:spcBef>
              <a:spcAft>
                <a:spcPts val="1200"/>
              </a:spcAft>
              <a:buClr>
                <a:srgbClr val="C00000"/>
              </a:buClr>
              <a:buFont typeface="Arial" panose="020B0604020202020204" pitchFamily="34" charset="0"/>
              <a:buChar char="•"/>
            </a:pPr>
            <a:r>
              <a:rPr lang="en-US" altLang="en-US" sz="1400" baseline="0" dirty="0" smtClean="0">
                <a:solidFill>
                  <a:srgbClr val="FF0000"/>
                </a:solidFill>
              </a:rPr>
              <a:t>For that reason, the committee recommended a change in how confidential information is processed.</a:t>
            </a:r>
          </a:p>
          <a:p>
            <a:pPr marL="171450" indent="-171450" eaLnBrk="1" hangingPunct="1">
              <a:lnSpc>
                <a:spcPct val="100000"/>
              </a:lnSpc>
              <a:spcBef>
                <a:spcPts val="0"/>
              </a:spcBef>
              <a:spcAft>
                <a:spcPts val="1200"/>
              </a:spcAft>
              <a:buClr>
                <a:srgbClr val="C00000"/>
              </a:buClr>
              <a:buFont typeface="Arial" panose="020B0604020202020204" pitchFamily="34" charset="0"/>
              <a:buChar char="•"/>
            </a:pPr>
            <a:r>
              <a:rPr lang="en-US" altLang="en-US" sz="1400" baseline="0" dirty="0" smtClean="0">
                <a:solidFill>
                  <a:srgbClr val="FF0000"/>
                </a:solidFill>
              </a:rPr>
              <a:t>The Minnesota Judicial Branch is expanding electronic filing and service through the Court’s </a:t>
            </a:r>
            <a:r>
              <a:rPr lang="en-US" altLang="en-US" sz="1400" baseline="0" dirty="0" err="1" smtClean="0">
                <a:solidFill>
                  <a:srgbClr val="FF0000"/>
                </a:solidFill>
              </a:rPr>
              <a:t>eFS</a:t>
            </a:r>
            <a:r>
              <a:rPr lang="en-US" altLang="en-US" sz="1400" baseline="0" dirty="0" smtClean="0">
                <a:solidFill>
                  <a:srgbClr val="FF0000"/>
                </a:solidFill>
              </a:rPr>
              <a:t> System.  The Juvenile Protection and Adoption Rules needed to be revised to be consistent with this.</a:t>
            </a:r>
          </a:p>
          <a:p>
            <a:pPr marL="171450" indent="-171450" eaLnBrk="1" hangingPunct="1">
              <a:lnSpc>
                <a:spcPct val="100000"/>
              </a:lnSpc>
              <a:spcBef>
                <a:spcPts val="0"/>
              </a:spcBef>
              <a:spcAft>
                <a:spcPts val="1200"/>
              </a:spcAft>
              <a:buClr>
                <a:srgbClr val="C00000"/>
              </a:buClr>
              <a:buFont typeface="Arial" panose="020B0604020202020204" pitchFamily="34" charset="0"/>
              <a:buChar char="•"/>
            </a:pPr>
            <a:r>
              <a:rPr lang="en-US" altLang="en-US" sz="1400" baseline="0" dirty="0" smtClean="0">
                <a:solidFill>
                  <a:srgbClr val="FF0000"/>
                </a:solidFill>
              </a:rPr>
              <a:t>Minnesota state law now allows for non-notarized signatures in court documents to be subject to the penalty of perjury.   See Minn. Stat. § 358.116. With a few exceptions, the court rules will not require that signatures be notarized.  </a:t>
            </a:r>
          </a:p>
        </p:txBody>
      </p:sp>
      <p:sp>
        <p:nvSpPr>
          <p:cNvPr id="4" name="Slide Number Placeholder 3"/>
          <p:cNvSpPr>
            <a:spLocks noGrp="1"/>
          </p:cNvSpPr>
          <p:nvPr>
            <p:ph type="sldNum" sz="quarter" idx="5"/>
          </p:nvPr>
        </p:nvSpPr>
        <p:spPr/>
        <p:txBody>
          <a:bodyPr/>
          <a:lstStyle/>
          <a:p>
            <a:pPr>
              <a:defRPr/>
            </a:pPr>
            <a:fld id="{2697A353-A46C-4D4A-B5F7-F92D8065D45C}" type="slidenum">
              <a:rPr lang="en-US" smtClean="0"/>
              <a:pPr>
                <a:defRPr/>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Aft>
                <a:spcPts val="1200"/>
              </a:spcAft>
              <a:buFont typeface="Arial" panose="020B0604020202020204" pitchFamily="34" charset="0"/>
              <a:buChar char="•"/>
            </a:pPr>
            <a:r>
              <a:rPr lang="en-US" sz="1400" dirty="0" smtClean="0"/>
              <a:t>Judge</a:t>
            </a:r>
            <a:r>
              <a:rPr lang="en-US" sz="1400" baseline="0" dirty="0" smtClean="0"/>
              <a:t>s should be cautious about including the names of children in public CHIPS orders.  This is an excerpt of an order from the fake CHIPS file that we saw earlier, involving Robert and Sally Anderson.</a:t>
            </a:r>
          </a:p>
          <a:p>
            <a:pPr marL="171450" indent="-171450">
              <a:spcAft>
                <a:spcPts val="1200"/>
              </a:spcAft>
              <a:buFont typeface="Arial" panose="020B0604020202020204" pitchFamily="34" charset="0"/>
              <a:buChar char="•"/>
            </a:pPr>
            <a:r>
              <a:rPr lang="en-US" sz="1400" baseline="0" dirty="0" smtClean="0"/>
              <a:t>Assuming this order is filed after July 1, 2015, it will immediately be accessible to the public at every courthouse access terminal in Minnesota.</a:t>
            </a:r>
          </a:p>
          <a:p>
            <a:pPr marL="171450" indent="-171450">
              <a:spcAft>
                <a:spcPts val="1200"/>
              </a:spcAft>
              <a:buFont typeface="Arial" panose="020B0604020202020204" pitchFamily="34" charset="0"/>
              <a:buChar char="•"/>
            </a:pPr>
            <a:r>
              <a:rPr lang="en-US" sz="1400" baseline="0" dirty="0" smtClean="0"/>
              <a:t>Anyone will be able to look at the order and learn that Robert Anderson was an alleged victim of sexual assault, and that he has been infected with HIV.</a:t>
            </a:r>
            <a:endParaRPr lang="en-US" sz="1400" dirty="0"/>
          </a:p>
        </p:txBody>
      </p:sp>
      <p:sp>
        <p:nvSpPr>
          <p:cNvPr id="4" name="Slide Number Placeholder 3"/>
          <p:cNvSpPr>
            <a:spLocks noGrp="1"/>
          </p:cNvSpPr>
          <p:nvPr>
            <p:ph type="sldNum" sz="quarter" idx="10"/>
          </p:nvPr>
        </p:nvSpPr>
        <p:spPr/>
        <p:txBody>
          <a:bodyPr/>
          <a:lstStyle/>
          <a:p>
            <a:fld id="{356BF6BD-440A-4775-9B93-898499DE771E}" type="slidenum">
              <a:rPr lang="en-US" smtClean="0"/>
              <a:t>30</a:t>
            </a:fld>
            <a:endParaRPr lang="en-US"/>
          </a:p>
        </p:txBody>
      </p:sp>
    </p:spTree>
    <p:extLst>
      <p:ext uri="{BB962C8B-B14F-4D97-AF65-F5344CB8AC3E}">
        <p14:creationId xmlns:p14="http://schemas.microsoft.com/office/powerpoint/2010/main" val="121372092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Aft>
                <a:spcPts val="1200"/>
              </a:spcAft>
              <a:buFont typeface="Arial" panose="020B0604020202020204" pitchFamily="34" charset="0"/>
              <a:buChar char="•"/>
            </a:pPr>
            <a:r>
              <a:rPr lang="en-US" sz="1400" dirty="0" smtClean="0"/>
              <a:t>This</a:t>
            </a:r>
            <a:r>
              <a:rPr lang="en-US" sz="1400" baseline="0" dirty="0" smtClean="0"/>
              <a:t> is an example of how a judge could draft the same order. </a:t>
            </a:r>
          </a:p>
          <a:p>
            <a:pPr marL="171450" indent="-171450">
              <a:spcAft>
                <a:spcPts val="1200"/>
              </a:spcAft>
              <a:buFont typeface="Arial" panose="020B0604020202020204" pitchFamily="34" charset="0"/>
              <a:buChar char="•"/>
            </a:pPr>
            <a:r>
              <a:rPr lang="en-US" sz="1400" baseline="0" dirty="0" smtClean="0"/>
              <a:t>Robert is referred to as “Child 1,” consistent with the pseudonym used in previous filings to the court. His HIV diagnosis is not in the public order.</a:t>
            </a:r>
          </a:p>
          <a:p>
            <a:pPr marL="171450" marR="0" indent="-1714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en-US" sz="1400" baseline="0" dirty="0" smtClean="0"/>
              <a:t>Drafting an order in this manner would also be a consideration for a party that is submitting a proposed order.</a:t>
            </a:r>
          </a:p>
          <a:p>
            <a:pPr marL="171450" marR="0" indent="-1714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en-US" sz="1400" kern="1200" dirty="0" smtClean="0">
                <a:solidFill>
                  <a:schemeClr val="tx1"/>
                </a:solidFill>
                <a:effectLst/>
                <a:latin typeface="+mn-lt"/>
                <a:ea typeface="+mn-ea"/>
                <a:cs typeface="+mn-cs"/>
              </a:rPr>
              <a:t>When drafting petitions, reports, or orders we should consider that if there is a “Child 1” and a Sally, then that means</a:t>
            </a:r>
            <a:r>
              <a:rPr lang="en-US" sz="1400" kern="1200" baseline="0" dirty="0" smtClean="0">
                <a:solidFill>
                  <a:schemeClr val="tx1"/>
                </a:solidFill>
                <a:effectLst/>
                <a:latin typeface="+mn-lt"/>
                <a:ea typeface="+mn-ea"/>
                <a:cs typeface="+mn-cs"/>
              </a:rPr>
              <a:t> Child 1</a:t>
            </a:r>
            <a:r>
              <a:rPr lang="en-US" sz="1400" kern="1200" dirty="0" smtClean="0">
                <a:solidFill>
                  <a:schemeClr val="tx1"/>
                </a:solidFill>
                <a:effectLst/>
                <a:latin typeface="+mn-lt"/>
                <a:ea typeface="+mn-ea"/>
                <a:cs typeface="+mn-cs"/>
              </a:rPr>
              <a:t> is a victim of sex abuse. An alternative would be to use Child</a:t>
            </a:r>
            <a:r>
              <a:rPr lang="en-US" sz="1400" kern="1200" baseline="0" dirty="0" smtClean="0">
                <a:solidFill>
                  <a:schemeClr val="tx1"/>
                </a:solidFill>
                <a:effectLst/>
                <a:latin typeface="+mn-lt"/>
                <a:ea typeface="+mn-ea"/>
                <a:cs typeface="+mn-cs"/>
              </a:rPr>
              <a:t> 1, Child 2, Child 3 </a:t>
            </a:r>
            <a:r>
              <a:rPr lang="en-US" sz="1400" kern="1200" dirty="0" smtClean="0">
                <a:solidFill>
                  <a:schemeClr val="tx1"/>
                </a:solidFill>
                <a:effectLst/>
                <a:latin typeface="+mn-lt"/>
                <a:ea typeface="+mn-ea"/>
                <a:cs typeface="+mn-cs"/>
              </a:rPr>
              <a:t>for all the children in every document so that public documents do not reveal confidential</a:t>
            </a:r>
            <a:r>
              <a:rPr lang="en-US" sz="1400" kern="1200" baseline="0" dirty="0" smtClean="0">
                <a:solidFill>
                  <a:schemeClr val="tx1"/>
                </a:solidFill>
                <a:effectLst/>
                <a:latin typeface="+mn-lt"/>
                <a:ea typeface="+mn-ea"/>
                <a:cs typeface="+mn-cs"/>
              </a:rPr>
              <a:t> information.</a:t>
            </a:r>
            <a:endParaRPr lang="en-US" sz="1400" kern="1200" dirty="0" smtClean="0">
              <a:solidFill>
                <a:schemeClr val="tx1"/>
              </a:solidFill>
              <a:effectLst/>
              <a:latin typeface="+mn-lt"/>
              <a:ea typeface="+mn-ea"/>
              <a:cs typeface="+mn-cs"/>
            </a:endParaRPr>
          </a:p>
          <a:p>
            <a:pPr marL="171450" marR="0" indent="-1714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endParaRPr lang="en-US" sz="1400" baseline="0" dirty="0" smtClean="0"/>
          </a:p>
          <a:p>
            <a:pPr marL="171450" indent="-171450">
              <a:spcAft>
                <a:spcPts val="1200"/>
              </a:spcAft>
              <a:buFont typeface="Arial" panose="020B0604020202020204" pitchFamily="34" charset="0"/>
              <a:buChar char="•"/>
            </a:pPr>
            <a:endParaRPr lang="en-US" sz="1400" dirty="0"/>
          </a:p>
        </p:txBody>
      </p:sp>
      <p:sp>
        <p:nvSpPr>
          <p:cNvPr id="4" name="Slide Number Placeholder 3"/>
          <p:cNvSpPr>
            <a:spLocks noGrp="1"/>
          </p:cNvSpPr>
          <p:nvPr>
            <p:ph type="sldNum" sz="quarter" idx="10"/>
          </p:nvPr>
        </p:nvSpPr>
        <p:spPr/>
        <p:txBody>
          <a:bodyPr/>
          <a:lstStyle/>
          <a:p>
            <a:fld id="{356BF6BD-440A-4775-9B93-898499DE771E}" type="slidenum">
              <a:rPr lang="en-US" smtClean="0"/>
              <a:t>31</a:t>
            </a:fld>
            <a:endParaRPr lang="en-US"/>
          </a:p>
        </p:txBody>
      </p:sp>
    </p:spTree>
    <p:extLst>
      <p:ext uri="{BB962C8B-B14F-4D97-AF65-F5344CB8AC3E}">
        <p14:creationId xmlns:p14="http://schemas.microsoft.com/office/powerpoint/2010/main" val="429464307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Aft>
                <a:spcPts val="1200"/>
              </a:spcAft>
              <a:buFont typeface="Arial" panose="020B0604020202020204" pitchFamily="34" charset="0"/>
              <a:buChar char="•"/>
            </a:pPr>
            <a:r>
              <a:rPr lang="en-US" sz="1400" dirty="0" smtClean="0"/>
              <a:t>This is</a:t>
            </a:r>
            <a:r>
              <a:rPr lang="en-US" sz="1400" baseline="0" dirty="0" smtClean="0"/>
              <a:t> an example of how you might include the child’s name in a confidential attachment to the order.</a:t>
            </a:r>
          </a:p>
          <a:p>
            <a:pPr marL="171450" indent="-171450">
              <a:spcAft>
                <a:spcPts val="1200"/>
              </a:spcAft>
              <a:buFont typeface="Arial" panose="020B0604020202020204" pitchFamily="34" charset="0"/>
              <a:buChar char="•"/>
            </a:pPr>
            <a:r>
              <a:rPr lang="en-US" sz="1400" baseline="0" dirty="0" smtClean="0"/>
              <a:t>The order should expressly incorporate the attachment.  This will help ensure that the placement of the child is eligible for federal reimbursement funds.</a:t>
            </a:r>
          </a:p>
          <a:p>
            <a:pPr marL="171450" indent="-171450">
              <a:spcAft>
                <a:spcPts val="1200"/>
              </a:spcAft>
              <a:buFont typeface="Arial" panose="020B0604020202020204" pitchFamily="34" charset="0"/>
              <a:buChar char="•"/>
            </a:pPr>
            <a:r>
              <a:rPr lang="en-US" sz="1400" baseline="0" dirty="0" smtClean="0"/>
              <a:t>Understanding and implementing the new rules for segregation of confidential information for public documents will be a distinct change in the practice of law for CHIPS cases.  All judges, attorneys, social workers, and other people involved in CHIPS cases will need to pay particular attention to the new rules on access to court records.</a:t>
            </a:r>
          </a:p>
        </p:txBody>
      </p:sp>
      <p:sp>
        <p:nvSpPr>
          <p:cNvPr id="4" name="Slide Number Placeholder 3"/>
          <p:cNvSpPr>
            <a:spLocks noGrp="1"/>
          </p:cNvSpPr>
          <p:nvPr>
            <p:ph type="sldNum" sz="quarter" idx="10"/>
          </p:nvPr>
        </p:nvSpPr>
        <p:spPr/>
        <p:txBody>
          <a:bodyPr/>
          <a:lstStyle/>
          <a:p>
            <a:fld id="{356BF6BD-440A-4775-9B93-898499DE771E}" type="slidenum">
              <a:rPr lang="en-US" smtClean="0"/>
              <a:t>32</a:t>
            </a:fld>
            <a:endParaRPr lang="en-US"/>
          </a:p>
        </p:txBody>
      </p:sp>
    </p:spTree>
    <p:extLst>
      <p:ext uri="{BB962C8B-B14F-4D97-AF65-F5344CB8AC3E}">
        <p14:creationId xmlns:p14="http://schemas.microsoft.com/office/powerpoint/2010/main" val="215571939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3736" indent="-173736">
              <a:spcAft>
                <a:spcPts val="1200"/>
              </a:spcAft>
              <a:buFont typeface="Arial" panose="020B0604020202020204" pitchFamily="34" charset="0"/>
              <a:buChar char="•"/>
            </a:pPr>
            <a:r>
              <a:rPr lang="en-US" sz="1400" dirty="0" smtClean="0"/>
              <a:t>The next topic is electronic filing and service.</a:t>
            </a:r>
          </a:p>
          <a:p>
            <a:pPr marL="173736" indent="-173736">
              <a:spcAft>
                <a:spcPts val="1200"/>
              </a:spcAft>
              <a:buFont typeface="Arial" panose="020B0604020202020204" pitchFamily="34" charset="0"/>
              <a:buChar char="•"/>
            </a:pPr>
            <a:r>
              <a:rPr lang="en-US" sz="1400" dirty="0" smtClean="0"/>
              <a:t>General Rule of Practice</a:t>
            </a:r>
            <a:r>
              <a:rPr lang="en-US" sz="1400" baseline="0" dirty="0" smtClean="0"/>
              <a:t> 14 is the rule that governs electronic filing and service, including in CHIPS and adoption proceedings.</a:t>
            </a:r>
          </a:p>
          <a:p>
            <a:pPr marL="173736" indent="-173736">
              <a:spcAft>
                <a:spcPts val="1200"/>
              </a:spcAft>
              <a:buFont typeface="Arial" panose="020B0604020202020204" pitchFamily="34" charset="0"/>
              <a:buChar char="•"/>
            </a:pPr>
            <a:r>
              <a:rPr lang="en-US" sz="1400" baseline="0" dirty="0" smtClean="0"/>
              <a:t>Rule 14 requires electronic filing of documents for “select users” through the “</a:t>
            </a:r>
            <a:r>
              <a:rPr lang="en-US" sz="1400" baseline="0" dirty="0" err="1" smtClean="0"/>
              <a:t>eFS</a:t>
            </a:r>
            <a:r>
              <a:rPr lang="en-US" sz="1400" baseline="0" dirty="0" smtClean="0"/>
              <a:t>” (electronic filing and service) system.</a:t>
            </a:r>
          </a:p>
          <a:p>
            <a:pPr marL="173736" indent="-173736">
              <a:spcAft>
                <a:spcPts val="1200"/>
              </a:spcAft>
              <a:buFont typeface="Arial" panose="020B0604020202020204" pitchFamily="34" charset="0"/>
              <a:buChar char="•"/>
            </a:pPr>
            <a:r>
              <a:rPr lang="en-US" sz="1400" baseline="0" dirty="0" smtClean="0"/>
              <a:t>The requirement begins July 1, 2015, for pilot counties, which are </a:t>
            </a:r>
            <a:r>
              <a:rPr lang="en-US" sz="1400" kern="1200" dirty="0" smtClean="0">
                <a:solidFill>
                  <a:schemeClr val="tx1"/>
                </a:solidFill>
                <a:effectLst/>
                <a:latin typeface="+mn-lt"/>
                <a:ea typeface="+mn-ea"/>
                <a:cs typeface="+mn-cs"/>
              </a:rPr>
              <a:t>Cass, Clay, Cook, Dakota, Faribault, Hennepin, Kandiyohi, Lake, Morrison, Ramsey, and Washington Counties.</a:t>
            </a:r>
          </a:p>
          <a:p>
            <a:pPr marL="173736" indent="-173736">
              <a:spcAft>
                <a:spcPts val="1200"/>
              </a:spcAft>
              <a:buFont typeface="Arial" panose="020B0604020202020204" pitchFamily="34" charset="0"/>
              <a:buChar char="•"/>
            </a:pPr>
            <a:r>
              <a:rPr lang="en-US" sz="1400" kern="1200" dirty="0" smtClean="0">
                <a:solidFill>
                  <a:schemeClr val="tx1"/>
                </a:solidFill>
                <a:effectLst/>
                <a:latin typeface="+mn-lt"/>
                <a:ea typeface="+mn-ea"/>
                <a:cs typeface="+mn-cs"/>
              </a:rPr>
              <a:t>The requirement</a:t>
            </a:r>
            <a:r>
              <a:rPr lang="en-US" sz="1400" kern="1200" baseline="0" dirty="0" smtClean="0">
                <a:solidFill>
                  <a:schemeClr val="tx1"/>
                </a:solidFill>
                <a:effectLst/>
                <a:latin typeface="+mn-lt"/>
                <a:ea typeface="+mn-ea"/>
                <a:cs typeface="+mn-cs"/>
              </a:rPr>
              <a:t> begins July 1, 2016, for all remaining counties.</a:t>
            </a:r>
          </a:p>
          <a:p>
            <a:pPr marL="173736" indent="-173736">
              <a:spcAft>
                <a:spcPts val="1200"/>
              </a:spcAft>
              <a:buFont typeface="Arial" panose="020B0604020202020204" pitchFamily="34" charset="0"/>
              <a:buChar char="•"/>
            </a:pPr>
            <a:r>
              <a:rPr lang="en-US" sz="1400" kern="1200" baseline="0" dirty="0" smtClean="0">
                <a:solidFill>
                  <a:schemeClr val="tx1"/>
                </a:solidFill>
                <a:effectLst/>
                <a:latin typeface="+mn-lt"/>
                <a:ea typeface="+mn-ea"/>
                <a:cs typeface="+mn-cs"/>
              </a:rPr>
              <a:t>Filers may be excused from use of electronic filing only by order of the Chief Judge upon a showing a good cause.</a:t>
            </a:r>
            <a:endParaRPr lang="en-US" sz="1400" dirty="0"/>
          </a:p>
        </p:txBody>
      </p:sp>
      <p:sp>
        <p:nvSpPr>
          <p:cNvPr id="4" name="Slide Number Placeholder 3"/>
          <p:cNvSpPr>
            <a:spLocks noGrp="1"/>
          </p:cNvSpPr>
          <p:nvPr>
            <p:ph type="sldNum" sz="quarter" idx="10"/>
          </p:nvPr>
        </p:nvSpPr>
        <p:spPr/>
        <p:txBody>
          <a:bodyPr/>
          <a:lstStyle/>
          <a:p>
            <a:fld id="{356BF6BD-440A-4775-9B93-898499DE771E}" type="slidenum">
              <a:rPr lang="en-US" smtClean="0"/>
              <a:t>33</a:t>
            </a:fld>
            <a:endParaRPr lang="en-US"/>
          </a:p>
        </p:txBody>
      </p:sp>
    </p:spTree>
    <p:extLst>
      <p:ext uri="{BB962C8B-B14F-4D97-AF65-F5344CB8AC3E}">
        <p14:creationId xmlns:p14="http://schemas.microsoft.com/office/powerpoint/2010/main" val="89922064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3736" indent="-173736">
              <a:spcAft>
                <a:spcPts val="1200"/>
              </a:spcAft>
              <a:buFont typeface="Arial" panose="020B0604020202020204" pitchFamily="34" charset="0"/>
              <a:buChar char="•"/>
            </a:pPr>
            <a:r>
              <a:rPr lang="en-US" sz="1400" dirty="0" smtClean="0"/>
              <a:t>“Select</a:t>
            </a:r>
            <a:r>
              <a:rPr lang="en-US" sz="1400" baseline="0" dirty="0" smtClean="0"/>
              <a:t> Users” are those who are required to use the </a:t>
            </a:r>
            <a:r>
              <a:rPr lang="en-US" sz="1400" baseline="0" dirty="0" err="1" smtClean="0"/>
              <a:t>eFS</a:t>
            </a:r>
            <a:r>
              <a:rPr lang="en-US" sz="1400" baseline="0" dirty="0" smtClean="0"/>
              <a:t> System for filing in Juvenile Protection and Adoption cases.  </a:t>
            </a:r>
          </a:p>
          <a:p>
            <a:pPr marL="173736" indent="-173736">
              <a:spcAft>
                <a:spcPts val="1200"/>
              </a:spcAft>
              <a:buFont typeface="Arial" panose="020B0604020202020204" pitchFamily="34" charset="0"/>
              <a:buChar char="•"/>
            </a:pPr>
            <a:r>
              <a:rPr lang="en-US" sz="1400" baseline="0" dirty="0" smtClean="0"/>
              <a:t>They include attorneys, guardians ad litem, and government agencies.  </a:t>
            </a:r>
          </a:p>
          <a:p>
            <a:pPr marL="173736" indent="-173736">
              <a:spcAft>
                <a:spcPts val="1200"/>
              </a:spcAft>
              <a:buFont typeface="Arial" panose="020B0604020202020204" pitchFamily="34" charset="0"/>
              <a:buChar char="•"/>
            </a:pPr>
            <a:r>
              <a:rPr lang="en-US" sz="1400" baseline="0" dirty="0" smtClean="0"/>
              <a:t>Social workers are Select Users because they are employees of government agencies.</a:t>
            </a:r>
            <a:endParaRPr lang="en-US" sz="1400" dirty="0"/>
          </a:p>
        </p:txBody>
      </p:sp>
      <p:sp>
        <p:nvSpPr>
          <p:cNvPr id="4" name="Slide Number Placeholder 3"/>
          <p:cNvSpPr>
            <a:spLocks noGrp="1"/>
          </p:cNvSpPr>
          <p:nvPr>
            <p:ph type="sldNum" sz="quarter" idx="10"/>
          </p:nvPr>
        </p:nvSpPr>
        <p:spPr/>
        <p:txBody>
          <a:bodyPr/>
          <a:lstStyle/>
          <a:p>
            <a:fld id="{356BF6BD-440A-4775-9B93-898499DE771E}" type="slidenum">
              <a:rPr lang="en-US" smtClean="0"/>
              <a:t>34</a:t>
            </a:fld>
            <a:endParaRPr lang="en-US"/>
          </a:p>
        </p:txBody>
      </p:sp>
    </p:spTree>
    <p:extLst>
      <p:ext uri="{BB962C8B-B14F-4D97-AF65-F5344CB8AC3E}">
        <p14:creationId xmlns:p14="http://schemas.microsoft.com/office/powerpoint/2010/main" val="284834249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Aft>
                <a:spcPts val="1200"/>
              </a:spcAft>
              <a:buFont typeface="Arial" panose="020B0604020202020204" pitchFamily="34" charset="0"/>
              <a:buChar char="•"/>
            </a:pPr>
            <a:r>
              <a:rPr lang="en-US" sz="1400" dirty="0" smtClean="0"/>
              <a:t>Filers who aren’t Select Users may</a:t>
            </a:r>
            <a:r>
              <a:rPr lang="en-US" sz="1400" baseline="0" dirty="0" smtClean="0"/>
              <a:t> file electronically whenever Select Users are required to file electronically.  This includes all self-represented litigants.</a:t>
            </a:r>
          </a:p>
          <a:p>
            <a:pPr marL="171450" indent="-171450">
              <a:spcAft>
                <a:spcPts val="1200"/>
              </a:spcAft>
              <a:buFont typeface="Arial" panose="020B0604020202020204" pitchFamily="34" charset="0"/>
              <a:buChar char="•"/>
            </a:pPr>
            <a:r>
              <a:rPr lang="en-US" sz="1400" baseline="0" dirty="0" smtClean="0"/>
              <a:t>Any person who chooses to file electronically must continue to file electronically for the rest of the case, unless excused by order of the presiding judge.</a:t>
            </a:r>
            <a:endParaRPr lang="en-US" sz="1400" dirty="0"/>
          </a:p>
        </p:txBody>
      </p:sp>
      <p:sp>
        <p:nvSpPr>
          <p:cNvPr id="4" name="Slide Number Placeholder 3"/>
          <p:cNvSpPr>
            <a:spLocks noGrp="1"/>
          </p:cNvSpPr>
          <p:nvPr>
            <p:ph type="sldNum" sz="quarter" idx="10"/>
          </p:nvPr>
        </p:nvSpPr>
        <p:spPr/>
        <p:txBody>
          <a:bodyPr/>
          <a:lstStyle/>
          <a:p>
            <a:fld id="{356BF6BD-440A-4775-9B93-898499DE771E}" type="slidenum">
              <a:rPr lang="en-US" smtClean="0"/>
              <a:t>35</a:t>
            </a:fld>
            <a:endParaRPr lang="en-US"/>
          </a:p>
        </p:txBody>
      </p:sp>
    </p:spTree>
    <p:extLst>
      <p:ext uri="{BB962C8B-B14F-4D97-AF65-F5344CB8AC3E}">
        <p14:creationId xmlns:p14="http://schemas.microsoft.com/office/powerpoint/2010/main" val="194745054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en-US" sz="1400" b="0" dirty="0" smtClean="0"/>
              <a:t>Attorneys representing Indian tribes are not required to file documents using</a:t>
            </a:r>
            <a:r>
              <a:rPr lang="en-US" sz="1400" b="0" baseline="0" dirty="0" smtClean="0"/>
              <a:t> </a:t>
            </a:r>
            <a:r>
              <a:rPr lang="en-US" sz="1400" b="0" dirty="0" smtClean="0"/>
              <a:t>the electronic filing system, but may do so voluntarily</a:t>
            </a:r>
          </a:p>
          <a:p>
            <a:pPr marL="285750" indent="-285750">
              <a:spcAft>
                <a:spcPts val="1200"/>
              </a:spcAft>
              <a:buFont typeface="Arial" panose="020B0604020202020204" pitchFamily="34" charset="0"/>
              <a:buChar char="•"/>
            </a:pPr>
            <a:r>
              <a:rPr lang="en-US" sz="1400" b="0" dirty="0" smtClean="0"/>
              <a:t>This exception is based upon precedents from other</a:t>
            </a:r>
            <a:r>
              <a:rPr lang="en-US" sz="1400" b="0" baseline="0" dirty="0" smtClean="0"/>
              <a:t> jurisdictions holding that Indian tribes appearing in juvenile protection matters are not required to be represented by attorneys</a:t>
            </a:r>
            <a:endParaRPr lang="en-US" sz="1400" b="0" dirty="0"/>
          </a:p>
        </p:txBody>
      </p:sp>
      <p:sp>
        <p:nvSpPr>
          <p:cNvPr id="4" name="Slide Number Placeholder 3"/>
          <p:cNvSpPr>
            <a:spLocks noGrp="1"/>
          </p:cNvSpPr>
          <p:nvPr>
            <p:ph type="sldNum" sz="quarter" idx="10"/>
          </p:nvPr>
        </p:nvSpPr>
        <p:spPr/>
        <p:txBody>
          <a:bodyPr/>
          <a:lstStyle/>
          <a:p>
            <a:fld id="{356BF6BD-440A-4775-9B93-898499DE771E}" type="slidenum">
              <a:rPr lang="en-US" smtClean="0"/>
              <a:t>36</a:t>
            </a:fld>
            <a:endParaRPr lang="en-US"/>
          </a:p>
        </p:txBody>
      </p:sp>
    </p:spTree>
    <p:extLst>
      <p:ext uri="{BB962C8B-B14F-4D97-AF65-F5344CB8AC3E}">
        <p14:creationId xmlns:p14="http://schemas.microsoft.com/office/powerpoint/2010/main" val="81615894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spcAft>
                <a:spcPts val="1200"/>
              </a:spcAft>
              <a:buFont typeface="Arial" panose="020B0604020202020204" pitchFamily="34" charset="0"/>
              <a:buChar char="•"/>
            </a:pPr>
            <a:r>
              <a:rPr lang="en-US" sz="1400" dirty="0" smtClean="0"/>
              <a:t>Documents</a:t>
            </a:r>
            <a:r>
              <a:rPr lang="en-US" sz="1400" baseline="0" dirty="0" smtClean="0"/>
              <a:t> submitted for in camera review are submitted in the manner directed by the presiding judge.  </a:t>
            </a:r>
          </a:p>
          <a:p>
            <a:pPr marL="285750" indent="-285750">
              <a:spcAft>
                <a:spcPts val="1200"/>
              </a:spcAft>
              <a:buFont typeface="Arial" panose="020B0604020202020204" pitchFamily="34" charset="0"/>
              <a:buChar char="•"/>
            </a:pPr>
            <a:r>
              <a:rPr lang="en-US" sz="1400" baseline="0" dirty="0" smtClean="0"/>
              <a:t>Court staff retain the documents as part of the record, unless the judge directs otherwise.</a:t>
            </a:r>
            <a:endParaRPr lang="en-US" sz="1400" dirty="0"/>
          </a:p>
        </p:txBody>
      </p:sp>
      <p:sp>
        <p:nvSpPr>
          <p:cNvPr id="4" name="Slide Number Placeholder 3"/>
          <p:cNvSpPr>
            <a:spLocks noGrp="1"/>
          </p:cNvSpPr>
          <p:nvPr>
            <p:ph type="sldNum" sz="quarter" idx="10"/>
          </p:nvPr>
        </p:nvSpPr>
        <p:spPr/>
        <p:txBody>
          <a:bodyPr/>
          <a:lstStyle/>
          <a:p>
            <a:fld id="{356BF6BD-440A-4775-9B93-898499DE771E}" type="slidenum">
              <a:rPr lang="en-US" smtClean="0"/>
              <a:t>37</a:t>
            </a:fld>
            <a:endParaRPr lang="en-US"/>
          </a:p>
        </p:txBody>
      </p:sp>
    </p:spTree>
    <p:extLst>
      <p:ext uri="{BB962C8B-B14F-4D97-AF65-F5344CB8AC3E}">
        <p14:creationId xmlns:p14="http://schemas.microsoft.com/office/powerpoint/2010/main" val="227185436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spcAft>
                <a:spcPts val="1200"/>
              </a:spcAft>
              <a:buFont typeface="Arial" panose="020B0604020202020204" pitchFamily="34" charset="0"/>
              <a:buChar char="•"/>
            </a:pPr>
            <a:r>
              <a:rPr lang="en-US" sz="1400" dirty="0" smtClean="0"/>
              <a:t>All electronic filers must</a:t>
            </a:r>
            <a:r>
              <a:rPr lang="en-US" sz="1400" baseline="0" dirty="0" smtClean="0"/>
              <a:t> use the </a:t>
            </a:r>
            <a:r>
              <a:rPr lang="en-US" sz="1400" baseline="0" dirty="0" err="1" smtClean="0"/>
              <a:t>eFS</a:t>
            </a:r>
            <a:r>
              <a:rPr lang="en-US" sz="1400" baseline="0" dirty="0" smtClean="0"/>
              <a:t> System to serve other electronic filers.  </a:t>
            </a:r>
          </a:p>
          <a:p>
            <a:pPr marL="285750" indent="-285750">
              <a:spcAft>
                <a:spcPts val="1200"/>
              </a:spcAft>
              <a:buFont typeface="Arial" panose="020B0604020202020204" pitchFamily="34" charset="0"/>
              <a:buChar char="•"/>
            </a:pPr>
            <a:r>
              <a:rPr lang="en-US" sz="1400" baseline="0" dirty="0" smtClean="0"/>
              <a:t>The record of service in the </a:t>
            </a:r>
            <a:r>
              <a:rPr lang="en-US" sz="1400" baseline="0" dirty="0" err="1" smtClean="0"/>
              <a:t>eFS</a:t>
            </a:r>
            <a:r>
              <a:rPr lang="en-US" sz="1400" baseline="0" dirty="0" smtClean="0"/>
              <a:t> system is sufficient proof of service, and no affidavit of service is required for service through the </a:t>
            </a:r>
            <a:r>
              <a:rPr lang="en-US" sz="1400" baseline="0" dirty="0" err="1" smtClean="0"/>
              <a:t>eFS</a:t>
            </a:r>
            <a:r>
              <a:rPr lang="en-US" sz="1400" baseline="0" dirty="0" smtClean="0"/>
              <a:t> System.</a:t>
            </a:r>
          </a:p>
        </p:txBody>
      </p:sp>
      <p:sp>
        <p:nvSpPr>
          <p:cNvPr id="4" name="Slide Number Placeholder 3"/>
          <p:cNvSpPr>
            <a:spLocks noGrp="1"/>
          </p:cNvSpPr>
          <p:nvPr>
            <p:ph type="sldNum" sz="quarter" idx="10"/>
          </p:nvPr>
        </p:nvSpPr>
        <p:spPr/>
        <p:txBody>
          <a:bodyPr/>
          <a:lstStyle/>
          <a:p>
            <a:fld id="{356BF6BD-440A-4775-9B93-898499DE771E}" type="slidenum">
              <a:rPr lang="en-US" smtClean="0"/>
              <a:t>38</a:t>
            </a:fld>
            <a:endParaRPr lang="en-US"/>
          </a:p>
        </p:txBody>
      </p:sp>
    </p:spTree>
    <p:extLst>
      <p:ext uri="{BB962C8B-B14F-4D97-AF65-F5344CB8AC3E}">
        <p14:creationId xmlns:p14="http://schemas.microsoft.com/office/powerpoint/2010/main" val="417550869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spcAft>
                <a:spcPts val="1200"/>
              </a:spcAft>
              <a:buFont typeface="Arial" panose="020B0604020202020204" pitchFamily="34" charset="0"/>
              <a:buChar char="•"/>
            </a:pPr>
            <a:r>
              <a:rPr lang="en-US" sz="1400" dirty="0" smtClean="0"/>
              <a:t>Service that is not between</a:t>
            </a:r>
            <a:r>
              <a:rPr lang="en-US" sz="1400" baseline="0" dirty="0" smtClean="0"/>
              <a:t> electronic filers must be done outside the </a:t>
            </a:r>
            <a:r>
              <a:rPr lang="en-US" sz="1400" baseline="0" dirty="0" err="1" smtClean="0"/>
              <a:t>eFS</a:t>
            </a:r>
            <a:r>
              <a:rPr lang="en-US" sz="1400" baseline="0" dirty="0" smtClean="0"/>
              <a:t> System.  </a:t>
            </a:r>
          </a:p>
          <a:p>
            <a:pPr marL="285750" indent="-285750">
              <a:spcAft>
                <a:spcPts val="1200"/>
              </a:spcAft>
              <a:buFont typeface="Arial" panose="020B0604020202020204" pitchFamily="34" charset="0"/>
              <a:buChar char="•"/>
            </a:pPr>
            <a:r>
              <a:rPr lang="en-US" sz="1400" baseline="0" dirty="0" smtClean="0"/>
              <a:t>This includes service by electronic filers on non-electronic filers, and all service by non-electronic filers.</a:t>
            </a:r>
          </a:p>
          <a:p>
            <a:pPr marL="285750" indent="-285750">
              <a:spcAft>
                <a:spcPts val="1200"/>
              </a:spcAft>
              <a:buFont typeface="Arial" panose="020B0604020202020204" pitchFamily="34" charset="0"/>
              <a:buChar char="•"/>
            </a:pPr>
            <a:r>
              <a:rPr lang="en-US" sz="1400" baseline="0" dirty="0" smtClean="0"/>
              <a:t>Affidavits of service are required for service outside the </a:t>
            </a:r>
            <a:r>
              <a:rPr lang="en-US" sz="1400" baseline="0" dirty="0" err="1" smtClean="0"/>
              <a:t>eFS</a:t>
            </a:r>
            <a:r>
              <a:rPr lang="en-US" sz="1400" baseline="0" dirty="0" smtClean="0"/>
              <a:t> System.</a:t>
            </a:r>
            <a:endParaRPr lang="en-US" sz="1400" dirty="0"/>
          </a:p>
        </p:txBody>
      </p:sp>
      <p:sp>
        <p:nvSpPr>
          <p:cNvPr id="4" name="Slide Number Placeholder 3"/>
          <p:cNvSpPr>
            <a:spLocks noGrp="1"/>
          </p:cNvSpPr>
          <p:nvPr>
            <p:ph type="sldNum" sz="quarter" idx="10"/>
          </p:nvPr>
        </p:nvSpPr>
        <p:spPr/>
        <p:txBody>
          <a:bodyPr/>
          <a:lstStyle/>
          <a:p>
            <a:fld id="{356BF6BD-440A-4775-9B93-898499DE771E}" type="slidenum">
              <a:rPr lang="en-US" smtClean="0"/>
              <a:t>39</a:t>
            </a:fld>
            <a:endParaRPr lang="en-US"/>
          </a:p>
        </p:txBody>
      </p:sp>
    </p:spTree>
    <p:extLst>
      <p:ext uri="{BB962C8B-B14F-4D97-AF65-F5344CB8AC3E}">
        <p14:creationId xmlns:p14="http://schemas.microsoft.com/office/powerpoint/2010/main" val="29505757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smtClean="0"/>
              <a:t>Before</a:t>
            </a:r>
            <a:r>
              <a:rPr lang="en-US" sz="1400" baseline="0" dirty="0" smtClean="0"/>
              <a:t> we begin our discussion of the changes to the rules, I want to be clear about the timing of when these changes will take place.</a:t>
            </a:r>
          </a:p>
          <a:p>
            <a:endParaRPr lang="en-US" sz="1400" baseline="0" dirty="0" smtClean="0"/>
          </a:p>
          <a:p>
            <a:r>
              <a:rPr lang="en-US" sz="1400" baseline="0" dirty="0" smtClean="0"/>
              <a:t>Changes to the Child Protection Rules will be effective on July 1, 2015. Later in the presentation, I will spend time talking about new requirements to segregate confidential documents and information in CHIPS filings. These requirements take effect on July 1 of this year in </a:t>
            </a:r>
            <a:r>
              <a:rPr lang="en-US" sz="1400" u="sng" baseline="0" dirty="0" smtClean="0"/>
              <a:t>all counties</a:t>
            </a:r>
            <a:r>
              <a:rPr lang="en-US" sz="1400" u="none" baseline="0" dirty="0" smtClean="0"/>
              <a:t>. These requirements will be in place regardless if you’re in an e-filing county or if you are still filing by paper. </a:t>
            </a:r>
            <a:r>
              <a:rPr lang="en-US" sz="1400" baseline="0" dirty="0" smtClean="0"/>
              <a:t> </a:t>
            </a:r>
          </a:p>
          <a:p>
            <a:endParaRPr lang="en-US" sz="1400" baseline="0" dirty="0" smtClean="0"/>
          </a:p>
          <a:p>
            <a:r>
              <a:rPr lang="en-US" sz="1400" baseline="0" smtClean="0"/>
              <a:t>We will also </a:t>
            </a:r>
            <a:r>
              <a:rPr lang="en-US" sz="1400" baseline="0" dirty="0" smtClean="0"/>
              <a:t>spend some time talking about changes to the General Rules, and what the changes mean for </a:t>
            </a:r>
            <a:r>
              <a:rPr lang="en-US" sz="1400" baseline="0" dirty="0" err="1" smtClean="0"/>
              <a:t>eFiling</a:t>
            </a:r>
            <a:r>
              <a:rPr lang="en-US" sz="1400" baseline="0" dirty="0" smtClean="0"/>
              <a:t> and eService. Pilot counties will have mandatory </a:t>
            </a:r>
            <a:r>
              <a:rPr lang="en-US" sz="1400" baseline="0" dirty="0" err="1" smtClean="0"/>
              <a:t>eFiling</a:t>
            </a:r>
            <a:r>
              <a:rPr lang="en-US" sz="1400" baseline="0" dirty="0" smtClean="0"/>
              <a:t> and eService in all case types on July 1, 2015. In all other counties, mandatory eFS in all case types will begin July 1, 2016. </a:t>
            </a:r>
            <a:endParaRPr lang="en-US" sz="1400" dirty="0"/>
          </a:p>
        </p:txBody>
      </p:sp>
      <p:sp>
        <p:nvSpPr>
          <p:cNvPr id="4" name="Slide Number Placeholder 3"/>
          <p:cNvSpPr>
            <a:spLocks noGrp="1"/>
          </p:cNvSpPr>
          <p:nvPr>
            <p:ph type="sldNum" sz="quarter" idx="10"/>
          </p:nvPr>
        </p:nvSpPr>
        <p:spPr/>
        <p:txBody>
          <a:bodyPr/>
          <a:lstStyle/>
          <a:p>
            <a:fld id="{356BF6BD-440A-4775-9B93-898499DE771E}" type="slidenum">
              <a:rPr lang="en-US" smtClean="0"/>
              <a:t>4</a:t>
            </a:fld>
            <a:endParaRPr lang="en-US"/>
          </a:p>
        </p:txBody>
      </p:sp>
    </p:spTree>
    <p:extLst>
      <p:ext uri="{BB962C8B-B14F-4D97-AF65-F5344CB8AC3E}">
        <p14:creationId xmlns:p14="http://schemas.microsoft.com/office/powerpoint/2010/main" val="96312828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en-US" sz="1400" dirty="0" smtClean="0"/>
              <a:t>Unless personal service is required by rule, court staff have</a:t>
            </a:r>
            <a:r>
              <a:rPr lang="en-US" sz="1400" baseline="0" dirty="0" smtClean="0"/>
              <a:t> discretion to use the most appropriate means of service for documents such as orders and notices.  </a:t>
            </a:r>
          </a:p>
          <a:p>
            <a:pPr marL="285750" marR="0"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en-US" sz="1400" baseline="0" dirty="0" smtClean="0"/>
              <a:t>It is very cumbersome for court staff to transfer documents from MNCIS to the </a:t>
            </a:r>
            <a:r>
              <a:rPr lang="en-US" sz="1400" baseline="0" dirty="0" err="1" smtClean="0"/>
              <a:t>eFS</a:t>
            </a:r>
            <a:r>
              <a:rPr lang="en-US" sz="1400" baseline="0" dirty="0" smtClean="0"/>
              <a:t> System.  </a:t>
            </a:r>
          </a:p>
          <a:p>
            <a:pPr marL="285750" marR="0"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en-US" sz="1400" baseline="0" dirty="0" smtClean="0"/>
              <a:t>Often, it may be easiest for court staff to serve documents by e-mail or by personal service at the hearing. </a:t>
            </a:r>
          </a:p>
          <a:p>
            <a:pPr marL="285750" marR="0"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en-US" sz="1400" b="0" baseline="0" dirty="0" smtClean="0"/>
              <a:t>The s</a:t>
            </a:r>
            <a:r>
              <a:rPr lang="en-US" sz="1400" b="0" dirty="0" smtClean="0"/>
              <a:t>ummons and petition will continue to be served personally, unless publication or alternative personal service is authorized.</a:t>
            </a:r>
          </a:p>
          <a:p>
            <a:pPr>
              <a:spcAft>
                <a:spcPts val="1200"/>
              </a:spcAft>
            </a:pPr>
            <a:endParaRPr lang="en-US" sz="1400" b="0" dirty="0"/>
          </a:p>
        </p:txBody>
      </p:sp>
      <p:sp>
        <p:nvSpPr>
          <p:cNvPr id="4" name="Slide Number Placeholder 3"/>
          <p:cNvSpPr>
            <a:spLocks noGrp="1"/>
          </p:cNvSpPr>
          <p:nvPr>
            <p:ph type="sldNum" sz="quarter" idx="10"/>
          </p:nvPr>
        </p:nvSpPr>
        <p:spPr/>
        <p:txBody>
          <a:bodyPr/>
          <a:lstStyle/>
          <a:p>
            <a:fld id="{356BF6BD-440A-4775-9B93-898499DE771E}" type="slidenum">
              <a:rPr lang="en-US" smtClean="0"/>
              <a:t>40</a:t>
            </a:fld>
            <a:endParaRPr lang="en-US"/>
          </a:p>
        </p:txBody>
      </p:sp>
    </p:spTree>
    <p:extLst>
      <p:ext uri="{BB962C8B-B14F-4D97-AF65-F5344CB8AC3E}">
        <p14:creationId xmlns:p14="http://schemas.microsoft.com/office/powerpoint/2010/main" val="302768216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spcAft>
                <a:spcPts val="1200"/>
              </a:spcAft>
              <a:buFont typeface="Arial" panose="020B0604020202020204" pitchFamily="34" charset="0"/>
              <a:buChar char="•"/>
            </a:pPr>
            <a:r>
              <a:rPr lang="en-US" sz="1400" baseline="0" dirty="0" smtClean="0"/>
              <a:t>Our last topic is notarization and signatures under the penalty of perjury.</a:t>
            </a:r>
          </a:p>
          <a:p>
            <a:pPr marL="285750" indent="-285750">
              <a:spcAft>
                <a:spcPts val="1200"/>
              </a:spcAft>
              <a:buFont typeface="Arial" panose="020B0604020202020204" pitchFamily="34" charset="0"/>
              <a:buChar char="•"/>
            </a:pPr>
            <a:r>
              <a:rPr lang="en-US" sz="1400" baseline="0" dirty="0" smtClean="0"/>
              <a:t>In an effort to transition to an electronic environment, Minn. Stat. § 358.116 authorizes non-notarized signatures under penalty of perjury, except when notarization is required by a court rule.  </a:t>
            </a:r>
          </a:p>
          <a:p>
            <a:pPr marL="285750" indent="-285750">
              <a:spcAft>
                <a:spcPts val="1200"/>
              </a:spcAft>
              <a:buFont typeface="Arial" panose="020B0604020202020204" pitchFamily="34" charset="0"/>
              <a:buChar char="•"/>
            </a:pPr>
            <a:r>
              <a:rPr lang="en-US" sz="1400" baseline="0" dirty="0" smtClean="0"/>
              <a:t>Documents signed under penalty of perjury must have this language above the signature: “I declare under penalty of perjury that everything in this document is true and correct.”  </a:t>
            </a:r>
          </a:p>
          <a:p>
            <a:pPr marL="285750" indent="-285750">
              <a:spcAft>
                <a:spcPts val="1200"/>
              </a:spcAft>
              <a:buFont typeface="Arial" panose="020B0604020202020204" pitchFamily="34" charset="0"/>
              <a:buChar char="•"/>
            </a:pPr>
            <a:r>
              <a:rPr lang="en-US" sz="1400" baseline="0" dirty="0" smtClean="0"/>
              <a:t>People who sign such documents while knowing they are false in any material respect are guilty of the felony of perjury.</a:t>
            </a:r>
          </a:p>
          <a:p>
            <a:pPr marL="285750" indent="-285750">
              <a:spcAft>
                <a:spcPts val="1200"/>
              </a:spcAft>
              <a:buFont typeface="Arial" panose="020B0604020202020204" pitchFamily="34" charset="0"/>
              <a:buChar char="•"/>
            </a:pPr>
            <a:r>
              <a:rPr lang="en-US" sz="1400" baseline="0" dirty="0" smtClean="0"/>
              <a:t>Notarization is always acceptable.  </a:t>
            </a:r>
          </a:p>
          <a:p>
            <a:pPr marL="285750" indent="-285750">
              <a:spcAft>
                <a:spcPts val="1200"/>
              </a:spcAft>
              <a:buFont typeface="Arial" panose="020B0604020202020204" pitchFamily="34" charset="0"/>
              <a:buChar char="•"/>
            </a:pPr>
            <a:r>
              <a:rPr lang="en-US" sz="1400" baseline="0" dirty="0" smtClean="0"/>
              <a:t>Notarization is required for admissions in CHIPS cases and for settlement agreements in adoption cases.  The committee recommended this distinction to help verify the identity of the people signing these documents, because they can lead to terminations of parental rights.</a:t>
            </a:r>
            <a:endParaRPr lang="en-US" sz="1400" dirty="0" smtClean="0"/>
          </a:p>
        </p:txBody>
      </p:sp>
      <p:sp>
        <p:nvSpPr>
          <p:cNvPr id="4" name="Slide Number Placeholder 3"/>
          <p:cNvSpPr>
            <a:spLocks noGrp="1"/>
          </p:cNvSpPr>
          <p:nvPr>
            <p:ph type="sldNum" sz="quarter" idx="10"/>
          </p:nvPr>
        </p:nvSpPr>
        <p:spPr/>
        <p:txBody>
          <a:bodyPr/>
          <a:lstStyle/>
          <a:p>
            <a:fld id="{356BF6BD-440A-4775-9B93-898499DE771E}" type="slidenum">
              <a:rPr lang="en-US" smtClean="0"/>
              <a:t>41</a:t>
            </a:fld>
            <a:endParaRPr lang="en-US"/>
          </a:p>
        </p:txBody>
      </p:sp>
    </p:spTree>
    <p:extLst>
      <p:ext uri="{BB962C8B-B14F-4D97-AF65-F5344CB8AC3E}">
        <p14:creationId xmlns:p14="http://schemas.microsoft.com/office/powerpoint/2010/main" val="168700612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Aft>
                <a:spcPts val="1200"/>
              </a:spcAft>
              <a:buFont typeface="Arial" panose="020B0604020202020204" pitchFamily="34" charset="0"/>
              <a:buChar char="•"/>
            </a:pPr>
            <a:r>
              <a:rPr lang="en-US" sz="1400" dirty="0" smtClean="0"/>
              <a:t>The</a:t>
            </a:r>
            <a:r>
              <a:rPr lang="en-US" sz="1400" baseline="0" dirty="0" smtClean="0"/>
              <a:t> Supreme Court made a change that was not considered by the committee.</a:t>
            </a:r>
          </a:p>
          <a:p>
            <a:pPr marL="171450" indent="-171450">
              <a:spcAft>
                <a:spcPts val="1200"/>
              </a:spcAft>
              <a:buFont typeface="Arial" panose="020B0604020202020204" pitchFamily="34" charset="0"/>
              <a:buChar char="•"/>
            </a:pPr>
            <a:r>
              <a:rPr lang="en-US" sz="1400" baseline="0" dirty="0" smtClean="0"/>
              <a:t>The change clarifies the deadlines for filing petitions for further review of Court of Appeals decisions in juvenile protection matters.</a:t>
            </a:r>
          </a:p>
          <a:p>
            <a:pPr marL="171450" indent="-171450">
              <a:spcAft>
                <a:spcPts val="1200"/>
              </a:spcAft>
              <a:buFont typeface="Arial" panose="020B0604020202020204" pitchFamily="34" charset="0"/>
              <a:buChar char="•"/>
            </a:pPr>
            <a:r>
              <a:rPr lang="en-US" sz="1400" baseline="0" dirty="0" smtClean="0"/>
              <a:t>All petitions for further review must be filed and served within 15 days of the entry of the Court of Appeals decision.</a:t>
            </a:r>
          </a:p>
          <a:p>
            <a:pPr marL="171450" indent="-171450">
              <a:spcAft>
                <a:spcPts val="1200"/>
              </a:spcAft>
              <a:buFont typeface="Arial" panose="020B0604020202020204" pitchFamily="34" charset="0"/>
              <a:buChar char="•"/>
            </a:pPr>
            <a:r>
              <a:rPr lang="en-US" sz="1400" baseline="0" dirty="0" smtClean="0"/>
              <a:t>All responses to petitions for further review must be filed and served within 10 days of service of the petition for further review.</a:t>
            </a:r>
            <a:endParaRPr lang="en-US" sz="1400" dirty="0"/>
          </a:p>
        </p:txBody>
      </p:sp>
      <p:sp>
        <p:nvSpPr>
          <p:cNvPr id="4" name="Slide Number Placeholder 3"/>
          <p:cNvSpPr>
            <a:spLocks noGrp="1"/>
          </p:cNvSpPr>
          <p:nvPr>
            <p:ph type="sldNum" sz="quarter" idx="10"/>
          </p:nvPr>
        </p:nvSpPr>
        <p:spPr/>
        <p:txBody>
          <a:bodyPr/>
          <a:lstStyle/>
          <a:p>
            <a:fld id="{356BF6BD-440A-4775-9B93-898499DE771E}" type="slidenum">
              <a:rPr lang="en-US" smtClean="0"/>
              <a:t>42</a:t>
            </a:fld>
            <a:endParaRPr lang="en-US"/>
          </a:p>
        </p:txBody>
      </p:sp>
    </p:spTree>
    <p:extLst>
      <p:ext uri="{BB962C8B-B14F-4D97-AF65-F5344CB8AC3E}">
        <p14:creationId xmlns:p14="http://schemas.microsoft.com/office/powerpoint/2010/main" val="186306408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Aft>
                <a:spcPts val="1200"/>
              </a:spcAft>
              <a:buFont typeface="Arial" panose="020B0604020202020204" pitchFamily="34" charset="0"/>
              <a:buChar char="•"/>
            </a:pPr>
            <a:r>
              <a:rPr lang="en-US" sz="1400" dirty="0" smtClean="0"/>
              <a:t>Additional information is available on the Minnesota Judicial Branch’s public website. Links are available through the main page or can be accessed</a:t>
            </a:r>
            <a:r>
              <a:rPr lang="en-US" sz="1400" baseline="0" dirty="0" smtClean="0"/>
              <a:t> directly using the listed links</a:t>
            </a:r>
          </a:p>
          <a:p>
            <a:pPr marL="171450" indent="-171450">
              <a:spcAft>
                <a:spcPts val="1200"/>
              </a:spcAft>
              <a:buFont typeface="Arial" panose="020B0604020202020204" pitchFamily="34" charset="0"/>
              <a:buChar char="•"/>
            </a:pPr>
            <a:r>
              <a:rPr lang="en-US" sz="1400" baseline="0" dirty="0" smtClean="0"/>
              <a:t>You may also contact Ann Ahlstrom and Judy Nord with questions.</a:t>
            </a:r>
          </a:p>
          <a:p>
            <a:pPr marL="171450" marR="0" indent="-1714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en-US" sz="1400" kern="1200" dirty="0" smtClean="0">
                <a:solidFill>
                  <a:schemeClr val="tx1"/>
                </a:solidFill>
                <a:effectLst/>
                <a:latin typeface="+mn-lt"/>
                <a:ea typeface="+mn-ea"/>
                <a:cs typeface="+mn-cs"/>
              </a:rPr>
              <a:t>We have included the link the Judicial Branch’s website so you can look at the new court rules.  At this link, you can also find the list of additional CLEs being offered on the other new court rules.  Additionally, if you are not in an </a:t>
            </a:r>
            <a:r>
              <a:rPr lang="en-US" sz="1400" kern="1200" dirty="0" err="1" smtClean="0">
                <a:solidFill>
                  <a:schemeClr val="tx1"/>
                </a:solidFill>
                <a:effectLst/>
                <a:latin typeface="+mn-lt"/>
                <a:ea typeface="+mn-ea"/>
                <a:cs typeface="+mn-cs"/>
              </a:rPr>
              <a:t>efile</a:t>
            </a:r>
            <a:r>
              <a:rPr lang="en-US" sz="1400" kern="1200" dirty="0" smtClean="0">
                <a:solidFill>
                  <a:schemeClr val="tx1"/>
                </a:solidFill>
                <a:effectLst/>
                <a:latin typeface="+mn-lt"/>
                <a:ea typeface="+mn-ea"/>
                <a:cs typeface="+mn-cs"/>
              </a:rPr>
              <a:t> and serve county, you will be shortly, since it is planned that </a:t>
            </a:r>
            <a:r>
              <a:rPr lang="en-US" sz="1400" kern="1200" dirty="0" err="1" smtClean="0">
                <a:solidFill>
                  <a:schemeClr val="tx1"/>
                </a:solidFill>
                <a:effectLst/>
                <a:latin typeface="+mn-lt"/>
                <a:ea typeface="+mn-ea"/>
                <a:cs typeface="+mn-cs"/>
              </a:rPr>
              <a:t>efiling</a:t>
            </a:r>
            <a:r>
              <a:rPr lang="en-US" sz="1400" kern="1200" dirty="0" smtClean="0">
                <a:solidFill>
                  <a:schemeClr val="tx1"/>
                </a:solidFill>
                <a:effectLst/>
                <a:latin typeface="+mn-lt"/>
                <a:ea typeface="+mn-ea"/>
                <a:cs typeface="+mn-cs"/>
              </a:rPr>
              <a:t> will be available statewide by the end of 2015.  We have the link to the </a:t>
            </a:r>
            <a:r>
              <a:rPr lang="en-US" sz="1400" kern="1200" dirty="0" err="1" smtClean="0">
                <a:solidFill>
                  <a:schemeClr val="tx1"/>
                </a:solidFill>
                <a:effectLst/>
                <a:latin typeface="+mn-lt"/>
                <a:ea typeface="+mn-ea"/>
                <a:cs typeface="+mn-cs"/>
              </a:rPr>
              <a:t>Efile</a:t>
            </a:r>
            <a:r>
              <a:rPr lang="en-US" sz="1400" kern="1200" dirty="0" smtClean="0">
                <a:solidFill>
                  <a:schemeClr val="tx1"/>
                </a:solidFill>
                <a:effectLst/>
                <a:latin typeface="+mn-lt"/>
                <a:ea typeface="+mn-ea"/>
                <a:cs typeface="+mn-cs"/>
              </a:rPr>
              <a:t> webpage so that you can find out more information and also sign up for </a:t>
            </a:r>
            <a:r>
              <a:rPr lang="en-US" sz="1400" kern="1200" dirty="0" err="1" smtClean="0">
                <a:solidFill>
                  <a:schemeClr val="tx1"/>
                </a:solidFill>
                <a:effectLst/>
                <a:latin typeface="+mn-lt"/>
                <a:ea typeface="+mn-ea"/>
                <a:cs typeface="+mn-cs"/>
              </a:rPr>
              <a:t>Efile</a:t>
            </a:r>
            <a:r>
              <a:rPr lang="en-US" sz="1400" kern="1200" dirty="0" smtClean="0">
                <a:solidFill>
                  <a:schemeClr val="tx1"/>
                </a:solidFill>
                <a:effectLst/>
                <a:latin typeface="+mn-lt"/>
                <a:ea typeface="+mn-ea"/>
                <a:cs typeface="+mn-cs"/>
              </a:rPr>
              <a:t> and serve training.  The material from today’s presentation and this talk will be posted on the CJI website before the end of </a:t>
            </a:r>
            <a:r>
              <a:rPr lang="en-US" sz="1400" kern="1200" smtClean="0">
                <a:solidFill>
                  <a:schemeClr val="tx1"/>
                </a:solidFill>
                <a:effectLst/>
                <a:latin typeface="+mn-lt"/>
                <a:ea typeface="+mn-ea"/>
                <a:cs typeface="+mn-cs"/>
              </a:rPr>
              <a:t>June.</a:t>
            </a:r>
            <a:endParaRPr lang="en-US" sz="14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56BF6BD-440A-4775-9B93-898499DE771E}" type="slidenum">
              <a:rPr lang="en-US" smtClean="0"/>
              <a:t>43</a:t>
            </a:fld>
            <a:endParaRPr lang="en-US"/>
          </a:p>
        </p:txBody>
      </p:sp>
    </p:spTree>
    <p:extLst>
      <p:ext uri="{BB962C8B-B14F-4D97-AF65-F5344CB8AC3E}">
        <p14:creationId xmlns:p14="http://schemas.microsoft.com/office/powerpoint/2010/main" val="186306408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smtClean="0"/>
              <a:t>Questions?</a:t>
            </a:r>
            <a:endParaRPr lang="en-US" sz="1400" dirty="0"/>
          </a:p>
        </p:txBody>
      </p:sp>
      <p:sp>
        <p:nvSpPr>
          <p:cNvPr id="4" name="Slide Number Placeholder 3"/>
          <p:cNvSpPr>
            <a:spLocks noGrp="1"/>
          </p:cNvSpPr>
          <p:nvPr>
            <p:ph type="sldNum" sz="quarter" idx="10"/>
          </p:nvPr>
        </p:nvSpPr>
        <p:spPr/>
        <p:txBody>
          <a:bodyPr/>
          <a:lstStyle/>
          <a:p>
            <a:fld id="{356BF6BD-440A-4775-9B93-898499DE771E}" type="slidenum">
              <a:rPr lang="en-US" smtClean="0"/>
              <a:t>44</a:t>
            </a:fld>
            <a:endParaRPr lang="en-US"/>
          </a:p>
        </p:txBody>
      </p:sp>
    </p:spTree>
    <p:extLst>
      <p:ext uri="{BB962C8B-B14F-4D97-AF65-F5344CB8AC3E}">
        <p14:creationId xmlns:p14="http://schemas.microsoft.com/office/powerpoint/2010/main" val="25894164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Aft>
                <a:spcPts val="1200"/>
              </a:spcAft>
              <a:buFont typeface="Arial" panose="020B0604020202020204" pitchFamily="34" charset="0"/>
              <a:buNone/>
            </a:pPr>
            <a:r>
              <a:rPr lang="en-US" sz="1400" b="1" dirty="0" smtClean="0"/>
              <a:t>Redaction by court staff not sustainable</a:t>
            </a:r>
          </a:p>
          <a:p>
            <a:pPr marL="171450" indent="-171450">
              <a:spcAft>
                <a:spcPts val="1200"/>
              </a:spcAft>
              <a:buFont typeface="Arial" panose="020B0604020202020204" pitchFamily="34" charset="0"/>
              <a:buChar char="•"/>
            </a:pPr>
            <a:r>
              <a:rPr lang="en-US" sz="1400" dirty="0" smtClean="0"/>
              <a:t>CHIPS records have been accessible to the public since 2002.  Currently, records are accessible</a:t>
            </a:r>
            <a:r>
              <a:rPr lang="en-US" sz="1400" baseline="0" dirty="0" smtClean="0"/>
              <a:t> only in paper format, not in electronic format.  </a:t>
            </a:r>
          </a:p>
          <a:p>
            <a:pPr marL="171450" indent="-171450">
              <a:spcAft>
                <a:spcPts val="1200"/>
              </a:spcAft>
              <a:buFont typeface="Arial" panose="020B0604020202020204" pitchFamily="34" charset="0"/>
              <a:buChar char="•"/>
            </a:pPr>
            <a:r>
              <a:rPr lang="en-US" sz="1400" baseline="0" dirty="0" smtClean="0"/>
              <a:t>Under the current process, when a member of the public requests access to CHIPS records, court staff must create paper copies and redact all confidential information before allowing access.  </a:t>
            </a:r>
          </a:p>
          <a:p>
            <a:pPr marL="171450" indent="-171450">
              <a:spcAft>
                <a:spcPts val="1200"/>
              </a:spcAft>
              <a:buFont typeface="Arial" panose="020B0604020202020204" pitchFamily="34" charset="0"/>
              <a:buChar char="•"/>
            </a:pPr>
            <a:r>
              <a:rPr lang="en-US" sz="1400" baseline="0" dirty="0" smtClean="0"/>
              <a:t>This process is slow, labor-intensive, and is not sustainable in an electronic world where documents are accessible as soon as they are filed.</a:t>
            </a:r>
          </a:p>
          <a:p>
            <a:pPr marL="0" indent="0">
              <a:spcAft>
                <a:spcPts val="1200"/>
              </a:spcAft>
              <a:buFont typeface="Arial" panose="020B0604020202020204" pitchFamily="34" charset="0"/>
              <a:buNone/>
            </a:pPr>
            <a:r>
              <a:rPr lang="en-US" sz="1400" b="1" baseline="0" dirty="0" smtClean="0"/>
              <a:t>What is and is not publicly accessible</a:t>
            </a:r>
          </a:p>
          <a:p>
            <a:pPr marL="171450" indent="-171450">
              <a:spcAft>
                <a:spcPts val="1200"/>
              </a:spcAft>
              <a:buFont typeface="Arial" panose="020B0604020202020204" pitchFamily="34" charset="0"/>
              <a:buChar char="•"/>
            </a:pPr>
            <a:r>
              <a:rPr lang="en-US" sz="1400" baseline="0" dirty="0" smtClean="0"/>
              <a:t>Effective July 1, we will transition to electronic access to records.</a:t>
            </a:r>
          </a:p>
          <a:p>
            <a:pPr marL="171450" indent="-171450">
              <a:spcAft>
                <a:spcPts val="1200"/>
              </a:spcAft>
              <a:buFont typeface="Arial" panose="020B0604020202020204" pitchFamily="34" charset="0"/>
              <a:buChar char="•"/>
            </a:pPr>
            <a:r>
              <a:rPr lang="en-US" sz="1400" baseline="0" dirty="0" smtClean="0"/>
              <a:t>CHIPS records will continue to be segregated into those that are publicly accessible and those that are not publicly accessible.  </a:t>
            </a:r>
          </a:p>
          <a:p>
            <a:pPr marL="171450" indent="-171450">
              <a:spcAft>
                <a:spcPts val="1200"/>
              </a:spcAft>
              <a:buFont typeface="Arial" panose="020B0604020202020204" pitchFamily="34" charset="0"/>
              <a:buChar char="•"/>
            </a:pPr>
            <a:r>
              <a:rPr lang="en-US" sz="1400" baseline="0" dirty="0" smtClean="0"/>
              <a:t>For example, as is currently the case, petitions, orders, social worker reports, and GAL reports will continue to be public, but medical records and psych </a:t>
            </a:r>
            <a:r>
              <a:rPr lang="en-US" sz="1400" baseline="0" dirty="0" err="1" smtClean="0"/>
              <a:t>evals</a:t>
            </a:r>
            <a:r>
              <a:rPr lang="en-US" sz="1400" baseline="0" dirty="0" smtClean="0"/>
              <a:t> will not be public. </a:t>
            </a:r>
          </a:p>
          <a:p>
            <a:pPr marL="171450" marR="0" lvl="1" indent="-1714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en-US" sz="1400" baseline="0" dirty="0" smtClean="0"/>
              <a:t>“Public records” will also include the register of actions, calendar, party indices, and judgment dockets.</a:t>
            </a:r>
          </a:p>
          <a:p>
            <a:pPr marL="0" indent="0">
              <a:spcAft>
                <a:spcPts val="1200"/>
              </a:spcAft>
              <a:buFont typeface="Arial" panose="020B0604020202020204" pitchFamily="34" charset="0"/>
              <a:buNone/>
            </a:pPr>
            <a:r>
              <a:rPr lang="en-US" sz="1400" b="1" baseline="0" dirty="0" smtClean="0"/>
              <a:t>Public access depends on date document filed</a:t>
            </a:r>
          </a:p>
          <a:p>
            <a:pPr marL="171450" indent="-171450">
              <a:spcAft>
                <a:spcPts val="1200"/>
              </a:spcAft>
              <a:buFont typeface="Arial" panose="020B0604020202020204" pitchFamily="34" charset="0"/>
              <a:buChar char="•"/>
            </a:pPr>
            <a:r>
              <a:rPr lang="en-US" sz="1400" baseline="0" dirty="0" smtClean="0"/>
              <a:t>Public CHIPS records filed on or after July 1, 2015, will be available to the public in electronic format.  </a:t>
            </a:r>
          </a:p>
          <a:p>
            <a:pPr marL="171450" indent="-171450">
              <a:spcAft>
                <a:spcPts val="1200"/>
              </a:spcAft>
              <a:buFont typeface="Arial" panose="020B0604020202020204" pitchFamily="34" charset="0"/>
              <a:buChar char="•"/>
            </a:pPr>
            <a:r>
              <a:rPr lang="en-US" sz="1400" baseline="0" dirty="0" smtClean="0"/>
              <a:t>For cases initiated before July 1, 2015, that stay open after July 1, 2015, only the documents filed after July 1 will be available electronically.</a:t>
            </a:r>
          </a:p>
          <a:p>
            <a:pPr marL="171450" indent="-171450">
              <a:spcAft>
                <a:spcPts val="1200"/>
              </a:spcAft>
              <a:buFont typeface="Arial" panose="020B0604020202020204" pitchFamily="34" charset="0"/>
              <a:buChar char="•"/>
            </a:pPr>
            <a:r>
              <a:rPr lang="en-US" sz="1400" baseline="0" dirty="0" smtClean="0"/>
              <a:t>If a member of the public seeks access to a document filed prior to July 1, court staff have discretion to redact the confidential information or to send it to the person who filed it and ask that person to submit a redacted version</a:t>
            </a:r>
          </a:p>
          <a:p>
            <a:pPr marL="0" marR="0" indent="0" algn="l" defTabSz="914400" rtl="0" eaLnBrk="1" fontAlgn="auto" latinLnBrk="0" hangingPunct="1">
              <a:lnSpc>
                <a:spcPct val="100000"/>
              </a:lnSpc>
              <a:spcBef>
                <a:spcPts val="0"/>
              </a:spcBef>
              <a:spcAft>
                <a:spcPts val="1200"/>
              </a:spcAft>
              <a:buClrTx/>
              <a:buSzTx/>
              <a:buFont typeface="Arial" panose="020B0604020202020204" pitchFamily="34" charset="0"/>
              <a:buNone/>
              <a:tabLst/>
              <a:defRPr/>
            </a:pPr>
            <a:r>
              <a:rPr lang="en-US" sz="1400" b="1" baseline="0" dirty="0" smtClean="0"/>
              <a:t>Method of electronic access</a:t>
            </a:r>
          </a:p>
          <a:p>
            <a:pPr marL="171450" indent="-171450">
              <a:spcAft>
                <a:spcPts val="1200"/>
              </a:spcAft>
              <a:buFont typeface="Arial" panose="020B0604020202020204" pitchFamily="34" charset="0"/>
              <a:buChar char="•"/>
            </a:pPr>
            <a:r>
              <a:rPr lang="en-US" sz="1400" baseline="0" dirty="0" smtClean="0"/>
              <a:t>Public CHIPS records will be viewable at courthouse access terminals.  Any public CHIPS record can be viewed on any courthouse access terminal in the state.  This will make it easier for people to view the records.</a:t>
            </a:r>
          </a:p>
          <a:p>
            <a:pPr marL="171450" indent="-171450">
              <a:spcAft>
                <a:spcPts val="1200"/>
              </a:spcAft>
              <a:buFont typeface="Arial" panose="020B0604020202020204" pitchFamily="34" charset="0"/>
              <a:buChar char="•"/>
            </a:pPr>
            <a:r>
              <a:rPr lang="en-US" sz="1400" baseline="0" dirty="0" smtClean="0"/>
              <a:t>The Judicial Branch will be expanding public remote access to many types of case records at its public access website.</a:t>
            </a:r>
          </a:p>
          <a:p>
            <a:pPr marL="171450" indent="-171450">
              <a:spcAft>
                <a:spcPts val="1200"/>
              </a:spcAft>
              <a:buFont typeface="Arial" panose="020B0604020202020204" pitchFamily="34" charset="0"/>
              <a:buChar char="•"/>
            </a:pPr>
            <a:r>
              <a:rPr lang="en-US" sz="1400" baseline="0" dirty="0" smtClean="0"/>
              <a:t>However, CHIPS records will not be accessible via the public website so as to promote the confidentiality of children’s information and lessen the possibility that such information will fall into the hands of predators and data miners.</a:t>
            </a:r>
          </a:p>
        </p:txBody>
      </p:sp>
      <p:sp>
        <p:nvSpPr>
          <p:cNvPr id="4" name="Slide Number Placeholder 3"/>
          <p:cNvSpPr>
            <a:spLocks noGrp="1"/>
          </p:cNvSpPr>
          <p:nvPr>
            <p:ph type="sldNum" sz="quarter" idx="10"/>
          </p:nvPr>
        </p:nvSpPr>
        <p:spPr/>
        <p:txBody>
          <a:bodyPr/>
          <a:lstStyle/>
          <a:p>
            <a:fld id="{356BF6BD-440A-4775-9B93-898499DE771E}" type="slidenum">
              <a:rPr lang="en-US" smtClean="0"/>
              <a:t>5</a:t>
            </a:fld>
            <a:endParaRPr lang="en-US"/>
          </a:p>
        </p:txBody>
      </p:sp>
    </p:spTree>
    <p:extLst>
      <p:ext uri="{BB962C8B-B14F-4D97-AF65-F5344CB8AC3E}">
        <p14:creationId xmlns:p14="http://schemas.microsoft.com/office/powerpoint/2010/main" val="17606556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1200"/>
              </a:spcAft>
            </a:pPr>
            <a:r>
              <a:rPr lang="en-US" sz="1400" dirty="0" smtClean="0"/>
              <a:t>As noted earlier, some records will not be electronically accessible to the public. These include:</a:t>
            </a:r>
          </a:p>
          <a:p>
            <a:pPr marL="171450" indent="-171450">
              <a:spcAft>
                <a:spcPts val="1200"/>
              </a:spcAft>
              <a:buFont typeface="Arial" panose="020B0604020202020204" pitchFamily="34" charset="0"/>
              <a:buChar char="•"/>
            </a:pPr>
            <a:r>
              <a:rPr lang="en-US" sz="1400" b="1" dirty="0" smtClean="0"/>
              <a:t>Records in cases where a child is a party</a:t>
            </a:r>
            <a:r>
              <a:rPr lang="en-US" sz="1400" dirty="0" smtClean="0"/>
              <a:t>.  </a:t>
            </a:r>
          </a:p>
          <a:p>
            <a:pPr marL="628650" lvl="1" indent="-171450">
              <a:spcAft>
                <a:spcPts val="1200"/>
              </a:spcAft>
              <a:buFont typeface="Arial" panose="020B0604020202020204" pitchFamily="34" charset="0"/>
              <a:buChar char="•"/>
            </a:pPr>
            <a:r>
              <a:rPr lang="en-US" sz="1400" dirty="0" smtClean="0"/>
              <a:t>Cases</a:t>
            </a:r>
            <a:r>
              <a:rPr lang="en-US" sz="1400" baseline="0" dirty="0" smtClean="0"/>
              <a:t> in which children are parties will be confidential.  The committee recommended this exception because it believed that members of the public should not be able to use children’s names to search for CHIPS cases.  It is not technologically possible to restrict searches by party names for cases in which children are parties.</a:t>
            </a:r>
          </a:p>
          <a:p>
            <a:pPr marL="628650" lvl="1" indent="-171450">
              <a:spcAft>
                <a:spcPts val="1200"/>
              </a:spcAft>
              <a:buFont typeface="Arial" panose="020B0604020202020204" pitchFamily="34" charset="0"/>
              <a:buChar char="•"/>
            </a:pPr>
            <a:r>
              <a:rPr lang="en-US" sz="1400" baseline="0" dirty="0" smtClean="0"/>
              <a:t>This means that if there are siblings involved in the case and one of the children is a party and the others are participants, then the case is not accessible to the public.</a:t>
            </a:r>
          </a:p>
          <a:p>
            <a:pPr marL="171450" indent="-171450">
              <a:spcAft>
                <a:spcPts val="1200"/>
              </a:spcAft>
              <a:buFont typeface="Arial" panose="020B0604020202020204" pitchFamily="34" charset="0"/>
              <a:buChar char="•"/>
            </a:pPr>
            <a:r>
              <a:rPr lang="en-US" sz="1400" b="1" baseline="0" dirty="0" smtClean="0"/>
              <a:t>Confidential information and documents</a:t>
            </a:r>
            <a:r>
              <a:rPr lang="en-US" sz="1400" baseline="0" dirty="0" smtClean="0"/>
              <a:t>:</a:t>
            </a:r>
          </a:p>
          <a:p>
            <a:pPr marL="171450" indent="-171450">
              <a:spcAft>
                <a:spcPts val="1200"/>
              </a:spcAft>
              <a:buFont typeface="Arial" panose="020B0604020202020204" pitchFamily="34" charset="0"/>
              <a:buChar char="•"/>
            </a:pPr>
            <a:r>
              <a:rPr lang="en-US" sz="1400" baseline="0" dirty="0" smtClean="0"/>
              <a:t>Juvenile Protection Rule 8.04 lists several types of </a:t>
            </a:r>
            <a:r>
              <a:rPr lang="en-US" sz="1400" u="sng" baseline="0" dirty="0" smtClean="0"/>
              <a:t>documents</a:t>
            </a:r>
            <a:r>
              <a:rPr lang="en-US" sz="1400" baseline="0" dirty="0" smtClean="0"/>
              <a:t> that are inaccessible to the public.  </a:t>
            </a:r>
          </a:p>
          <a:p>
            <a:pPr marL="171450" indent="-171450">
              <a:spcAft>
                <a:spcPts val="1200"/>
              </a:spcAft>
              <a:buFont typeface="Arial" panose="020B0604020202020204" pitchFamily="34" charset="0"/>
              <a:buChar char="•"/>
            </a:pPr>
            <a:r>
              <a:rPr lang="en-US" sz="1400" baseline="0" dirty="0" smtClean="0"/>
              <a:t>Examples include medical records, psych </a:t>
            </a:r>
            <a:r>
              <a:rPr lang="en-US" sz="1400" baseline="0" dirty="0" err="1" smtClean="0"/>
              <a:t>evals</a:t>
            </a:r>
            <a:r>
              <a:rPr lang="en-US" sz="1400" baseline="0" dirty="0" smtClean="0"/>
              <a:t>, records about HIV, and the part of the case plan that includes the child’s education, physical health, and mental health records.</a:t>
            </a:r>
          </a:p>
          <a:p>
            <a:pPr marL="171450" indent="-171450">
              <a:spcAft>
                <a:spcPts val="1200"/>
              </a:spcAft>
              <a:buFont typeface="Arial" panose="020B0604020202020204" pitchFamily="34" charset="0"/>
              <a:buChar char="•"/>
            </a:pPr>
            <a:r>
              <a:rPr lang="en-US" sz="1400" baseline="0" dirty="0" smtClean="0"/>
              <a:t>Juvenile Protection Rule 8.04 also lists several types of </a:t>
            </a:r>
            <a:r>
              <a:rPr lang="en-US" sz="1400" u="sng" baseline="0" dirty="0" smtClean="0"/>
              <a:t>information</a:t>
            </a:r>
            <a:r>
              <a:rPr lang="en-US" sz="1400" u="none" baseline="0" dirty="0" smtClean="0"/>
              <a:t> that is inaccessible to the public.</a:t>
            </a:r>
          </a:p>
          <a:p>
            <a:pPr marL="171450" indent="-171450">
              <a:spcAft>
                <a:spcPts val="1200"/>
              </a:spcAft>
              <a:buFont typeface="Arial" panose="020B0604020202020204" pitchFamily="34" charset="0"/>
              <a:buChar char="•"/>
            </a:pPr>
            <a:r>
              <a:rPr lang="en-US" sz="1400" u="none" baseline="0" dirty="0" smtClean="0"/>
              <a:t>Examples include the identity of a reporter of abuse, the identity or location of a foster parent, and the name of a child who is the victim of an alleged or adjudicated sexual assault.</a:t>
            </a:r>
            <a:endParaRPr lang="en-US" sz="1400" baseline="0" dirty="0" smtClean="0"/>
          </a:p>
        </p:txBody>
      </p:sp>
      <p:sp>
        <p:nvSpPr>
          <p:cNvPr id="4" name="Slide Number Placeholder 3"/>
          <p:cNvSpPr>
            <a:spLocks noGrp="1"/>
          </p:cNvSpPr>
          <p:nvPr>
            <p:ph type="sldNum" sz="quarter" idx="10"/>
          </p:nvPr>
        </p:nvSpPr>
        <p:spPr/>
        <p:txBody>
          <a:bodyPr/>
          <a:lstStyle/>
          <a:p>
            <a:fld id="{356BF6BD-440A-4775-9B93-898499DE771E}" type="slidenum">
              <a:rPr lang="en-US" smtClean="0"/>
              <a:t>6</a:t>
            </a:fld>
            <a:endParaRPr lang="en-US"/>
          </a:p>
        </p:txBody>
      </p:sp>
    </p:spTree>
    <p:extLst>
      <p:ext uri="{BB962C8B-B14F-4D97-AF65-F5344CB8AC3E}">
        <p14:creationId xmlns:p14="http://schemas.microsoft.com/office/powerpoint/2010/main" val="23099568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3736" lvl="0" indent="-173736">
              <a:spcAft>
                <a:spcPts val="1200"/>
              </a:spcAft>
              <a:buFont typeface="Arial" panose="020B0604020202020204" pitchFamily="34" charset="0"/>
              <a:buChar char="•"/>
            </a:pPr>
            <a:r>
              <a:rPr lang="en-US" sz="1400" dirty="0" smtClean="0"/>
              <a:t>There are three tiers of access to CHIPS records:</a:t>
            </a:r>
          </a:p>
          <a:p>
            <a:pPr marL="630936" lvl="1" indent="-173736">
              <a:spcAft>
                <a:spcPts val="1200"/>
              </a:spcAft>
              <a:buFont typeface="Arial" panose="020B0604020202020204" pitchFamily="34" charset="0"/>
              <a:buChar char="•"/>
            </a:pPr>
            <a:r>
              <a:rPr lang="en-US" sz="1400" baseline="0" dirty="0" smtClean="0"/>
              <a:t>Access by the public</a:t>
            </a:r>
          </a:p>
          <a:p>
            <a:pPr marL="630936" lvl="1" indent="-173736">
              <a:spcAft>
                <a:spcPts val="1200"/>
              </a:spcAft>
              <a:buFont typeface="Arial" panose="020B0604020202020204" pitchFamily="34" charset="0"/>
              <a:buChar char="•"/>
            </a:pPr>
            <a:r>
              <a:rPr lang="en-US" sz="1400" baseline="0" dirty="0" smtClean="0"/>
              <a:t>Access by parties</a:t>
            </a:r>
          </a:p>
          <a:p>
            <a:pPr marL="630936" lvl="1" indent="-173736">
              <a:spcAft>
                <a:spcPts val="1200"/>
              </a:spcAft>
              <a:buFont typeface="Arial" panose="020B0604020202020204" pitchFamily="34" charset="0"/>
              <a:buChar char="•"/>
            </a:pPr>
            <a:r>
              <a:rPr lang="en-US" sz="1400" baseline="0" dirty="0" smtClean="0"/>
              <a:t>Access by participants</a:t>
            </a:r>
          </a:p>
          <a:p>
            <a:pPr marL="173736" lvl="0" indent="-173736">
              <a:spcAft>
                <a:spcPts val="1200"/>
              </a:spcAft>
              <a:buFont typeface="Arial" panose="020B0604020202020204" pitchFamily="34" charset="0"/>
              <a:buChar char="•"/>
            </a:pPr>
            <a:r>
              <a:rPr lang="en-US" sz="1400" baseline="0" dirty="0" smtClean="0"/>
              <a:t>In the next few slides we will discuss each of these in detail.</a:t>
            </a:r>
          </a:p>
          <a:p>
            <a:pPr>
              <a:spcAft>
                <a:spcPts val="1200"/>
              </a:spcAft>
            </a:pPr>
            <a:endParaRPr lang="en-US" sz="1400" dirty="0" smtClean="0"/>
          </a:p>
          <a:p>
            <a:pPr marL="0" indent="0">
              <a:spcAft>
                <a:spcPts val="1200"/>
              </a:spcAft>
              <a:buFont typeface="Arial" panose="020B0604020202020204" pitchFamily="34" charset="0"/>
              <a:buNone/>
            </a:pPr>
            <a:endParaRPr lang="en-US" sz="14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356BF6BD-440A-4775-9B93-898499DE771E}" type="slidenum">
              <a:rPr lang="en-US" smtClean="0"/>
              <a:t>7</a:t>
            </a:fld>
            <a:endParaRPr lang="en-US"/>
          </a:p>
        </p:txBody>
      </p:sp>
    </p:spTree>
    <p:extLst>
      <p:ext uri="{BB962C8B-B14F-4D97-AF65-F5344CB8AC3E}">
        <p14:creationId xmlns:p14="http://schemas.microsoft.com/office/powerpoint/2010/main" val="17001306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Aft>
                <a:spcPts val="1200"/>
              </a:spcAft>
              <a:buFont typeface="Arial" panose="020B0604020202020204" pitchFamily="34" charset="0"/>
              <a:buChar char="•"/>
            </a:pPr>
            <a:r>
              <a:rPr lang="en-US" sz="1400" b="0" i="0" u="none" strike="noStrike" kern="1200" baseline="0" dirty="0" smtClean="0">
                <a:solidFill>
                  <a:schemeClr val="tx1"/>
                </a:solidFill>
                <a:latin typeface="+mn-lt"/>
                <a:ea typeface="+mn-ea"/>
                <a:cs typeface="+mn-cs"/>
              </a:rPr>
              <a:t>The public will have immediate access at courthouse terminals to inspect and copy all public juvenile protection case records in the court file, including social worker and guardian ad litem reports.</a:t>
            </a:r>
          </a:p>
          <a:p>
            <a:pPr marL="171450" indent="-171450">
              <a:spcAft>
                <a:spcPts val="1200"/>
              </a:spcAft>
              <a:buFont typeface="Arial" panose="020B0604020202020204" pitchFamily="34" charset="0"/>
              <a:buChar char="•"/>
            </a:pPr>
            <a:r>
              <a:rPr lang="en-US" sz="1400" b="0" i="0" u="none" strike="noStrike" kern="1200" baseline="0" dirty="0" smtClean="0">
                <a:solidFill>
                  <a:schemeClr val="tx1"/>
                </a:solidFill>
                <a:latin typeface="+mn-lt"/>
                <a:ea typeface="+mn-ea"/>
                <a:cs typeface="+mn-cs"/>
              </a:rPr>
              <a:t>The public will not have access to </a:t>
            </a:r>
            <a:r>
              <a:rPr lang="en-US" sz="1400" b="0" i="0" u="sng" strike="noStrike" kern="1200" baseline="0" dirty="0" smtClean="0">
                <a:solidFill>
                  <a:schemeClr val="tx1"/>
                </a:solidFill>
                <a:latin typeface="+mn-lt"/>
                <a:ea typeface="+mn-ea"/>
                <a:cs typeface="+mn-cs"/>
              </a:rPr>
              <a:t>confidential documents </a:t>
            </a:r>
            <a:r>
              <a:rPr lang="en-US" sz="1400" b="0" i="0" u="none" strike="noStrike" kern="1200" baseline="0" dirty="0" smtClean="0">
                <a:solidFill>
                  <a:schemeClr val="tx1"/>
                </a:solidFill>
                <a:latin typeface="+mn-lt"/>
                <a:ea typeface="+mn-ea"/>
                <a:cs typeface="+mn-cs"/>
              </a:rPr>
              <a:t>listed in Rule 8.04, subdivisions 2 and 4.</a:t>
            </a:r>
          </a:p>
          <a:p>
            <a:pPr marL="171450" indent="-171450">
              <a:spcAft>
                <a:spcPts val="1200"/>
              </a:spcAft>
              <a:buFont typeface="Arial" panose="020B0604020202020204" pitchFamily="34" charset="0"/>
              <a:buChar char="•"/>
            </a:pPr>
            <a:r>
              <a:rPr lang="en-US" sz="1400" b="0" i="0" u="none" strike="noStrike" kern="1200" baseline="0" dirty="0" smtClean="0">
                <a:solidFill>
                  <a:schemeClr val="tx1"/>
                </a:solidFill>
                <a:latin typeface="+mn-lt"/>
                <a:ea typeface="+mn-ea"/>
                <a:cs typeface="+mn-cs"/>
              </a:rPr>
              <a:t>The public also will not have access to </a:t>
            </a:r>
            <a:r>
              <a:rPr lang="en-US" sz="1400" b="0" i="0" u="sng" strike="noStrike" kern="1200" baseline="0" dirty="0" smtClean="0">
                <a:solidFill>
                  <a:schemeClr val="tx1"/>
                </a:solidFill>
                <a:latin typeface="+mn-lt"/>
                <a:ea typeface="+mn-ea"/>
                <a:cs typeface="+mn-cs"/>
              </a:rPr>
              <a:t>confidential information</a:t>
            </a:r>
            <a:r>
              <a:rPr lang="en-US" sz="1400" b="0" i="0" u="none" strike="noStrike" kern="1200" baseline="0" dirty="0" smtClean="0">
                <a:solidFill>
                  <a:schemeClr val="tx1"/>
                </a:solidFill>
                <a:latin typeface="+mn-lt"/>
                <a:ea typeface="+mn-ea"/>
                <a:cs typeface="+mn-cs"/>
              </a:rPr>
              <a:t> listed in Rule 8.04, subdivision 2.</a:t>
            </a:r>
            <a:endParaRPr lang="en-US" sz="1400" b="0" i="0" u="sng" strike="noStrike" kern="1200" baseline="0" dirty="0" smtClean="0">
              <a:solidFill>
                <a:schemeClr val="tx1"/>
              </a:solidFill>
              <a:latin typeface="+mn-lt"/>
              <a:ea typeface="+mn-ea"/>
              <a:cs typeface="+mn-cs"/>
            </a:endParaRPr>
          </a:p>
          <a:p>
            <a:pPr marL="0" indent="0">
              <a:spcAft>
                <a:spcPts val="1200"/>
              </a:spcAft>
              <a:buFont typeface="Arial" panose="020B0604020202020204" pitchFamily="34" charset="0"/>
              <a:buNone/>
            </a:pPr>
            <a:endParaRPr lang="en-US" sz="1400" dirty="0" smtClean="0"/>
          </a:p>
          <a:p>
            <a:pPr marL="0" indent="0">
              <a:spcAft>
                <a:spcPts val="1200"/>
              </a:spcAft>
              <a:buFont typeface="Arial" panose="020B0604020202020204" pitchFamily="34" charset="0"/>
              <a:buNone/>
            </a:pPr>
            <a:r>
              <a:rPr lang="en-US" sz="1400" b="1" baseline="0" dirty="0" smtClean="0"/>
              <a:t>Exception – Order Authorizing Access</a:t>
            </a:r>
          </a:p>
          <a:p>
            <a:pPr marL="171450" indent="-171450">
              <a:spcAft>
                <a:spcPts val="1200"/>
              </a:spcAft>
              <a:buFont typeface="Arial" panose="020B0604020202020204" pitchFamily="34" charset="0"/>
              <a:buChar char="•"/>
            </a:pPr>
            <a:r>
              <a:rPr lang="en-US" sz="1400" baseline="0" dirty="0" smtClean="0"/>
              <a:t>A judge may issue an order permitting public access to confidential records.  The judge must find that an exceptional circumstance exists.  The order making the records confidential is accessible to the public.</a:t>
            </a:r>
            <a:endParaRPr lang="en-US" sz="1400" dirty="0" smtClean="0"/>
          </a:p>
          <a:p>
            <a:pPr marL="0" indent="0">
              <a:spcAft>
                <a:spcPts val="1200"/>
              </a:spcAft>
              <a:buFont typeface="Arial" panose="020B0604020202020204" pitchFamily="34" charset="0"/>
              <a:buNone/>
            </a:pPr>
            <a:endParaRPr lang="en-US" sz="14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356BF6BD-440A-4775-9B93-898499DE771E}" type="slidenum">
              <a:rPr lang="en-US" smtClean="0"/>
              <a:t>8</a:t>
            </a:fld>
            <a:endParaRPr lang="en-US"/>
          </a:p>
        </p:txBody>
      </p:sp>
    </p:spTree>
    <p:extLst>
      <p:ext uri="{BB962C8B-B14F-4D97-AF65-F5344CB8AC3E}">
        <p14:creationId xmlns:p14="http://schemas.microsoft.com/office/powerpoint/2010/main" val="9819095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3736" indent="-173736">
              <a:spcAft>
                <a:spcPts val="1200"/>
              </a:spcAft>
              <a:buFont typeface="Arial" panose="020B0604020202020204" pitchFamily="34" charset="0"/>
              <a:buChar char="•"/>
            </a:pPr>
            <a:r>
              <a:rPr lang="en-US" sz="1400" dirty="0" smtClean="0"/>
              <a:t>Parties will have access to all</a:t>
            </a:r>
            <a:r>
              <a:rPr lang="en-US" sz="1400" baseline="0" dirty="0" smtClean="0"/>
              <a:t> of the public records in their cases, as well as to most of the confidential records.  </a:t>
            </a:r>
          </a:p>
          <a:p>
            <a:pPr marL="173736" indent="-173736">
              <a:spcAft>
                <a:spcPts val="1200"/>
              </a:spcAft>
              <a:buFont typeface="Arial" panose="020B0604020202020204" pitchFamily="34" charset="0"/>
              <a:buChar char="•"/>
            </a:pPr>
            <a:r>
              <a:rPr lang="en-US" sz="1400" baseline="0" dirty="0" smtClean="0"/>
              <a:t>There are three types of confidential records that are not accessible to parties:</a:t>
            </a:r>
          </a:p>
          <a:p>
            <a:pPr marL="628650" lvl="1" indent="-171450">
              <a:spcAft>
                <a:spcPts val="1200"/>
              </a:spcAft>
              <a:buFont typeface="Arial" panose="020B0604020202020204" pitchFamily="34" charset="0"/>
              <a:buChar char="•"/>
            </a:pPr>
            <a:r>
              <a:rPr lang="en-US" sz="1400" baseline="0" dirty="0" smtClean="0"/>
              <a:t>recordings of children reporting or alleging abuse or neglect of any child</a:t>
            </a:r>
          </a:p>
          <a:p>
            <a:pPr marL="628650" lvl="1" indent="-171450">
              <a:spcAft>
                <a:spcPts val="1200"/>
              </a:spcAft>
              <a:buFont typeface="Arial" panose="020B0604020202020204" pitchFamily="34" charset="0"/>
              <a:buChar char="•"/>
            </a:pPr>
            <a:r>
              <a:rPr lang="en-US" sz="1400" baseline="0" dirty="0" smtClean="0"/>
              <a:t>information that identifies the reporters of child abuse or neglect</a:t>
            </a:r>
          </a:p>
          <a:p>
            <a:pPr marL="628650" lvl="1" indent="-171450">
              <a:spcAft>
                <a:spcPts val="1200"/>
              </a:spcAft>
              <a:buFont typeface="Arial" panose="020B0604020202020204" pitchFamily="34" charset="0"/>
              <a:buChar char="•"/>
            </a:pPr>
            <a:r>
              <a:rPr lang="en-US" sz="1400" baseline="0" dirty="0" smtClean="0"/>
              <a:t>information about HIV testing.  The language of the rules has been clarified to provide that all records of HIV testing are confidential.  This includes information that reveals that a person has undergone HIV testing as well as the results of testing.</a:t>
            </a:r>
          </a:p>
          <a:p>
            <a:pPr marL="285750" lvl="0" indent="-285750">
              <a:spcAft>
                <a:spcPts val="1200"/>
              </a:spcAft>
              <a:buFont typeface="Arial" panose="020B0604020202020204" pitchFamily="34" charset="0"/>
              <a:buChar char="•"/>
            </a:pPr>
            <a:r>
              <a:rPr lang="en-US" sz="1400" baseline="0" dirty="0" smtClean="0"/>
              <a:t>A judge may order that a party’s access to specific information be restricted.  A judge may grant a party access to inaccessible confidential information if an exceptional circumstance exists.</a:t>
            </a:r>
          </a:p>
          <a:p>
            <a:pPr marL="285750" lvl="0" indent="-285750">
              <a:spcAft>
                <a:spcPts val="1200"/>
              </a:spcAft>
              <a:buFont typeface="Arial" panose="020B0604020202020204" pitchFamily="34" charset="0"/>
              <a:buChar char="•"/>
            </a:pPr>
            <a:r>
              <a:rPr lang="en-US" sz="1400" baseline="0" dirty="0" smtClean="0"/>
              <a:t>This rule preserves the existing level of access for parties.</a:t>
            </a:r>
          </a:p>
        </p:txBody>
      </p:sp>
      <p:sp>
        <p:nvSpPr>
          <p:cNvPr id="4" name="Slide Number Placeholder 3"/>
          <p:cNvSpPr>
            <a:spLocks noGrp="1"/>
          </p:cNvSpPr>
          <p:nvPr>
            <p:ph type="sldNum" sz="quarter" idx="10"/>
          </p:nvPr>
        </p:nvSpPr>
        <p:spPr/>
        <p:txBody>
          <a:bodyPr/>
          <a:lstStyle/>
          <a:p>
            <a:fld id="{356BF6BD-440A-4775-9B93-898499DE771E}" type="slidenum">
              <a:rPr lang="en-US" smtClean="0"/>
              <a:t>9</a:t>
            </a:fld>
            <a:endParaRPr lang="en-US"/>
          </a:p>
        </p:txBody>
      </p:sp>
    </p:spTree>
    <p:extLst>
      <p:ext uri="{BB962C8B-B14F-4D97-AF65-F5344CB8AC3E}">
        <p14:creationId xmlns:p14="http://schemas.microsoft.com/office/powerpoint/2010/main" val="14075515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304800" y="1600200"/>
            <a:ext cx="8229600" cy="4525963"/>
          </a:xfrm>
        </p:spPr>
        <p:txBody>
          <a:bodyPr/>
          <a:lstStyle>
            <a:lvl2pPr marL="684213" indent="-342900" defTabSz="684213">
              <a:buClr>
                <a:srgbClr val="00A7CE"/>
              </a:buClr>
              <a:buFont typeface="Wingdings" panose="05000000000000000000" pitchFamily="2" charset="2"/>
              <a:buChar char="ü"/>
              <a:defRPr/>
            </a:lvl2pPr>
            <a:lvl3pPr marL="1143000" indent="-228600">
              <a:buClr>
                <a:schemeClr val="bg1">
                  <a:lumMod val="50000"/>
                </a:schemeClr>
              </a:buClr>
              <a:buFont typeface="Times New Roman" panose="02020603050405020304" pitchFamily="18" charset="0"/>
              <a:buChar char="̶"/>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8" name="Slide Number Placeholder 7"/>
          <p:cNvSpPr>
            <a:spLocks noGrp="1"/>
          </p:cNvSpPr>
          <p:nvPr>
            <p:ph type="sldNum" sz="quarter" idx="10"/>
          </p:nvPr>
        </p:nvSpPr>
        <p:spPr/>
        <p:txBody>
          <a:bodyPr/>
          <a:lstStyle/>
          <a:p>
            <a:fld id="{72D77A9F-A6FB-44A6-A96C-28EE73F3FC1B}" type="slidenum">
              <a:rPr lang="en-US" smtClean="0"/>
              <a:t>‹#›</a:t>
            </a:fld>
            <a:endParaRPr lang="en-US" dirty="0"/>
          </a:p>
        </p:txBody>
      </p:sp>
    </p:spTree>
    <p:extLst>
      <p:ext uri="{BB962C8B-B14F-4D97-AF65-F5344CB8AC3E}">
        <p14:creationId xmlns:p14="http://schemas.microsoft.com/office/powerpoint/2010/main" val="288435007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8" name="Rectangle 7"/>
          <p:cNvSpPr/>
          <p:nvPr userDrawn="1"/>
        </p:nvSpPr>
        <p:spPr>
          <a:xfrm>
            <a:off x="76200" y="76200"/>
            <a:ext cx="2514600" cy="1295400"/>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10" name="Text Placeholder 9"/>
          <p:cNvSpPr>
            <a:spLocks noGrp="1"/>
          </p:cNvSpPr>
          <p:nvPr>
            <p:ph type="body" sz="quarter" idx="13" hasCustomPrompt="1"/>
          </p:nvPr>
        </p:nvSpPr>
        <p:spPr>
          <a:xfrm>
            <a:off x="152400" y="228600"/>
            <a:ext cx="2362200" cy="990600"/>
          </a:xfrm>
        </p:spPr>
        <p:txBody>
          <a:bodyPr/>
          <a:lstStyle>
            <a:lvl1pPr marL="0" indent="0">
              <a:buNone/>
              <a:defRPr baseline="0"/>
            </a:lvl1pPr>
          </a:lstStyle>
          <a:p>
            <a:pPr lvl="0"/>
            <a:r>
              <a:rPr lang="en-US" dirty="0" smtClean="0"/>
              <a:t>Click and enter title</a:t>
            </a:r>
            <a:endParaRPr lang="en-US" dirty="0"/>
          </a:p>
        </p:txBody>
      </p:sp>
      <p:sp>
        <p:nvSpPr>
          <p:cNvPr id="12" name="Text Placeholder 11"/>
          <p:cNvSpPr>
            <a:spLocks noGrp="1"/>
          </p:cNvSpPr>
          <p:nvPr>
            <p:ph type="body" sz="quarter" idx="14" hasCustomPrompt="1"/>
          </p:nvPr>
        </p:nvSpPr>
        <p:spPr>
          <a:xfrm>
            <a:off x="76200" y="1600200"/>
            <a:ext cx="2514600" cy="5105400"/>
          </a:xfrm>
        </p:spPr>
        <p:txBody>
          <a:bodyPr/>
          <a:lstStyle>
            <a:lvl1pPr marL="0" indent="0">
              <a:buNone/>
              <a:defRPr baseline="0">
                <a:solidFill>
                  <a:schemeClr val="bg1">
                    <a:lumMod val="95000"/>
                  </a:schemeClr>
                </a:solidFill>
                <a:effectLst>
                  <a:outerShdw blurRad="38100" dist="38100" dir="2700000" algn="tl">
                    <a:srgbClr val="000000">
                      <a:alpha val="43137"/>
                    </a:srgbClr>
                  </a:outerShdw>
                </a:effectLst>
              </a:defRPr>
            </a:lvl1pPr>
          </a:lstStyle>
          <a:p>
            <a:pPr lvl="0"/>
            <a:r>
              <a:rPr lang="en-US" dirty="0" smtClean="0"/>
              <a:t>Click and enter text</a:t>
            </a:r>
            <a:endParaRPr lang="en-US" dirty="0"/>
          </a:p>
        </p:txBody>
      </p:sp>
      <p:sp>
        <p:nvSpPr>
          <p:cNvPr id="4" name="Slide Number Placeholder 3"/>
          <p:cNvSpPr>
            <a:spLocks noGrp="1"/>
          </p:cNvSpPr>
          <p:nvPr>
            <p:ph type="sldNum" sz="quarter" idx="15"/>
          </p:nvPr>
        </p:nvSpPr>
        <p:spPr/>
        <p:txBody>
          <a:bodyPr/>
          <a:lstStyle/>
          <a:p>
            <a:fld id="{72D77A9F-A6FB-44A6-A96C-28EE73F3FC1B}" type="slidenum">
              <a:rPr lang="en-US" smtClean="0"/>
              <a:t>‹#›</a:t>
            </a:fld>
            <a:endParaRPr lang="en-US" dirty="0"/>
          </a:p>
        </p:txBody>
      </p:sp>
    </p:spTree>
    <p:extLst>
      <p:ext uri="{BB962C8B-B14F-4D97-AF65-F5344CB8AC3E}">
        <p14:creationId xmlns:p14="http://schemas.microsoft.com/office/powerpoint/2010/main" val="287414358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9144000" cy="1447800"/>
          </a:xfrm>
          <a:prstGeom prst="rect">
            <a:avLst/>
          </a:prstGeom>
          <a:solidFill>
            <a:srgbClr val="00B0F0"/>
          </a:solidFill>
          <a:ln>
            <a:solidFill>
              <a:schemeClr val="bg1">
                <a:lumMod val="50000"/>
              </a:schemeClr>
            </a:solidFill>
          </a:ln>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7" name="Rounded Rectangle 6"/>
          <p:cNvSpPr/>
          <p:nvPr/>
        </p:nvSpPr>
        <p:spPr>
          <a:xfrm>
            <a:off x="0" y="1447800"/>
            <a:ext cx="9144000" cy="67470"/>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solidFill>
                <a:srgbClr val="FF0000"/>
              </a:solidFill>
            </a:endParaRPr>
          </a:p>
        </p:txBody>
      </p:sp>
      <p:sp>
        <p:nvSpPr>
          <p:cNvPr id="4" name="Slide Number Placeholder 3"/>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D77A9F-A6FB-44A6-A96C-28EE73F3FC1B}" type="slidenum">
              <a:rPr lang="en-US" smtClean="0"/>
              <a:t>‹#›</a:t>
            </a:fld>
            <a:endParaRPr lang="en-US" dirty="0"/>
          </a:p>
        </p:txBody>
      </p:sp>
    </p:spTree>
    <p:extLst>
      <p:ext uri="{BB962C8B-B14F-4D97-AF65-F5344CB8AC3E}">
        <p14:creationId xmlns:p14="http://schemas.microsoft.com/office/powerpoint/2010/main" val="3135018467"/>
      </p:ext>
    </p:extLst>
  </p:cSld>
  <p:clrMap bg1="lt1" tx1="dk1" bg2="lt2" tx2="dk2" accent1="accent1" accent2="accent2" accent3="accent3" accent4="accent4" accent5="accent5" accent6="accent6" hlink="hlink" folHlink="folHlink"/>
  <p:sldLayoutIdLst>
    <p:sldLayoutId id="2147483650" r:id="rId1"/>
    <p:sldLayoutId id="2147483662" r:id="rId2"/>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bg1">
              <a:lumMod val="95000"/>
            </a:schemeClr>
          </a:solidFill>
          <a:effectLst>
            <a:outerShdw blurRad="50800" dist="38100" dir="2700000" algn="tl" rotWithShape="0">
              <a:prstClr val="black">
                <a:alpha val="40000"/>
              </a:prstClr>
            </a:outerShdw>
          </a:effectLst>
          <a:latin typeface="+mj-lt"/>
          <a:ea typeface="+mj-ea"/>
          <a:cs typeface="+mj-cs"/>
        </a:defRPr>
      </a:lvl1pPr>
    </p:titleStyle>
    <p:bodyStyle>
      <a:lvl1pPr marL="342900" indent="-342900" algn="l" defTabSz="914400" rtl="0" eaLnBrk="1" latinLnBrk="0" hangingPunct="1">
        <a:spcBef>
          <a:spcPct val="20000"/>
        </a:spcBef>
        <a:buClr>
          <a:schemeClr val="accent6"/>
        </a:buClr>
        <a:buFont typeface="Arial" panose="020B0604020202020204" pitchFamily="34" charset="0"/>
        <a:buChar char="•"/>
        <a:defRPr sz="3200" kern="1200">
          <a:solidFill>
            <a:schemeClr val="tx1"/>
          </a:solidFill>
          <a:latin typeface="+mn-lt"/>
          <a:ea typeface="+mn-ea"/>
          <a:cs typeface="+mn-cs"/>
        </a:defRPr>
      </a:lvl1pPr>
      <a:lvl2pPr marL="573088" indent="-231775" algn="l" defTabSz="914400" rtl="0" eaLnBrk="1" latinLnBrk="0" hangingPunct="1">
        <a:spcBef>
          <a:spcPct val="20000"/>
        </a:spcBef>
        <a:buClr>
          <a:srgbClr val="00A7CE"/>
        </a:buClr>
        <a:buFont typeface="Wingdings" panose="05000000000000000000" pitchFamily="2" charset="2"/>
        <a:buChar char="ü"/>
        <a:defRPr sz="2800" kern="1200">
          <a:solidFill>
            <a:schemeClr val="tx1"/>
          </a:solidFill>
          <a:latin typeface="+mn-lt"/>
          <a:ea typeface="+mn-ea"/>
          <a:cs typeface="+mn-cs"/>
        </a:defRPr>
      </a:lvl2pPr>
      <a:lvl3pPr marL="1023938" indent="-228600" algn="l" defTabSz="914400" rtl="0" eaLnBrk="1" latinLnBrk="0" hangingPunct="1">
        <a:spcBef>
          <a:spcPct val="20000"/>
        </a:spcBef>
        <a:buClr>
          <a:schemeClr val="bg1">
            <a:lumMod val="50000"/>
          </a:schemeClr>
        </a:buClr>
        <a:buFont typeface="Times New Roman" panose="02020603050405020304" pitchFamily="18"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chemeClr val="accent6"/>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chemeClr val="accent6"/>
        </a:buClr>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2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2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2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3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1.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3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3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8" Type="http://schemas.openxmlformats.org/officeDocument/2006/relationships/hyperlink" Target="mailto:Judy.Nord@courts.state.mn.us" TargetMode="External"/><Relationship Id="rId3" Type="http://schemas.openxmlformats.org/officeDocument/2006/relationships/hyperlink" Target="http://www.mncourts.gov/" TargetMode="External"/><Relationship Id="rId7" Type="http://schemas.openxmlformats.org/officeDocument/2006/relationships/hyperlink" Target="mailto:Ann.Ahlstrom@courts.state.mn.us" TargetMode="External"/><Relationship Id="rId2" Type="http://schemas.openxmlformats.org/officeDocument/2006/relationships/notesSlide" Target="../notesSlides/notesSlide43.xml"/><Relationship Id="rId1" Type="http://schemas.openxmlformats.org/officeDocument/2006/relationships/slideLayout" Target="../slideLayouts/slideLayout1.xml"/><Relationship Id="rId6" Type="http://schemas.openxmlformats.org/officeDocument/2006/relationships/hyperlink" Target="http://www.mncourts.gov/?page=148" TargetMode="External"/><Relationship Id="rId5" Type="http://schemas.openxmlformats.org/officeDocument/2006/relationships/hyperlink" Target="http://www.mncourts.gov/efile" TargetMode="External"/><Relationship Id="rId4" Type="http://schemas.openxmlformats.org/officeDocument/2006/relationships/hyperlink" Target="http://www.mncourts.gov/rules" TargetMode="External"/><Relationship Id="rId9" Type="http://schemas.openxmlformats.org/officeDocument/2006/relationships/image" Target="../media/image4.jpeg"/></Relationships>
</file>

<file path=ppt/slides/_rels/slide4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4.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0" y="-18473"/>
            <a:ext cx="9144000" cy="6876473"/>
            <a:chOff x="0" y="-18473"/>
            <a:chExt cx="9144000" cy="6876473"/>
          </a:xfrm>
        </p:grpSpPr>
        <p:sp>
          <p:nvSpPr>
            <p:cNvPr id="4" name="Rectangle 3"/>
            <p:cNvSpPr/>
            <p:nvPr/>
          </p:nvSpPr>
          <p:spPr>
            <a:xfrm>
              <a:off x="0" y="-18473"/>
              <a:ext cx="9144000" cy="4719781"/>
            </a:xfrm>
            <a:prstGeom prst="rect">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path path="circle">
                <a:fillToRect l="50000" t="50000" r="50000" b="50000"/>
              </a:path>
              <a:tileRect/>
            </a:gra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Rectangle 10"/>
            <p:cNvSpPr/>
            <p:nvPr/>
          </p:nvSpPr>
          <p:spPr>
            <a:xfrm>
              <a:off x="0" y="4800600"/>
              <a:ext cx="9144000" cy="2057400"/>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Rectangle 5"/>
          <p:cNvSpPr/>
          <p:nvPr/>
        </p:nvSpPr>
        <p:spPr>
          <a:xfrm>
            <a:off x="4776355" y="5200471"/>
            <a:ext cx="4215245" cy="1200329"/>
          </a:xfrm>
          <a:prstGeom prst="rect">
            <a:avLst/>
          </a:prstGeom>
        </p:spPr>
        <p:txBody>
          <a:bodyPr wrap="square">
            <a:spAutoFit/>
          </a:bodyPr>
          <a:lstStyle/>
          <a:p>
            <a:r>
              <a:rPr lang="en-US" b="1" i="1" dirty="0" smtClean="0">
                <a:solidFill>
                  <a:prstClr val="black">
                    <a:lumMod val="65000"/>
                    <a:lumOff val="35000"/>
                  </a:prstClr>
                </a:solidFill>
                <a:latin typeface="Arial Narrow" panose="020B0606020202030204" pitchFamily="34" charset="0"/>
              </a:rPr>
              <a:t>To provide justice through a system that assures equal access for the fair and timely resolution of cases and controversies. </a:t>
            </a:r>
          </a:p>
          <a:p>
            <a:pPr algn="r"/>
            <a:r>
              <a:rPr lang="en-US" b="1" i="1" dirty="0">
                <a:solidFill>
                  <a:prstClr val="black">
                    <a:lumMod val="65000"/>
                    <a:lumOff val="35000"/>
                  </a:prstClr>
                </a:solidFill>
                <a:latin typeface="Arial Narrow" panose="020B0606020202030204" pitchFamily="34" charset="0"/>
              </a:rPr>
              <a:t>	</a:t>
            </a:r>
            <a:r>
              <a:rPr lang="en-US" b="1" i="1" dirty="0" smtClean="0">
                <a:solidFill>
                  <a:prstClr val="black">
                    <a:lumMod val="65000"/>
                    <a:lumOff val="35000"/>
                  </a:prstClr>
                </a:solidFill>
                <a:latin typeface="Arial Narrow" panose="020B0606020202030204" pitchFamily="34" charset="0"/>
              </a:rPr>
              <a:t>	</a:t>
            </a:r>
            <a:r>
              <a:rPr lang="en-US" sz="1400" b="1" i="1" dirty="0" smtClean="0">
                <a:solidFill>
                  <a:prstClr val="black">
                    <a:lumMod val="65000"/>
                    <a:lumOff val="35000"/>
                  </a:prstClr>
                </a:solidFill>
                <a:latin typeface="Arial Narrow" panose="020B0606020202030204" pitchFamily="34" charset="0"/>
              </a:rPr>
              <a:t>MJB Mission Statement</a:t>
            </a:r>
            <a:endParaRPr lang="en-US" sz="1400" b="1" i="1" dirty="0">
              <a:solidFill>
                <a:prstClr val="black">
                  <a:lumMod val="65000"/>
                  <a:lumOff val="35000"/>
                </a:prstClr>
              </a:solidFill>
              <a:latin typeface="Arial Narrow" panose="020B0606020202030204" pitchFamily="34" charset="0"/>
            </a:endParaRPr>
          </a:p>
        </p:txBody>
      </p:sp>
      <p:sp>
        <p:nvSpPr>
          <p:cNvPr id="7" name="Rectangle 6"/>
          <p:cNvSpPr/>
          <p:nvPr/>
        </p:nvSpPr>
        <p:spPr>
          <a:xfrm>
            <a:off x="0" y="4724400"/>
            <a:ext cx="9144000" cy="76200"/>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solidFill>
                <a:prstClr val="white"/>
              </a:solidFill>
            </a:endParaRPr>
          </a:p>
        </p:txBody>
      </p:sp>
      <p:sp>
        <p:nvSpPr>
          <p:cNvPr id="8" name="TextBox 7"/>
          <p:cNvSpPr txBox="1"/>
          <p:nvPr/>
        </p:nvSpPr>
        <p:spPr>
          <a:xfrm>
            <a:off x="1524000" y="228600"/>
            <a:ext cx="7369728" cy="2554545"/>
          </a:xfrm>
          <a:prstGeom prst="rect">
            <a:avLst/>
          </a:prstGeom>
          <a:noFill/>
        </p:spPr>
        <p:txBody>
          <a:bodyPr wrap="square" rtlCol="0">
            <a:spAutoFit/>
          </a:bodyPr>
          <a:lstStyle/>
          <a:p>
            <a:pPr algn="r"/>
            <a:r>
              <a:rPr lang="en-US" sz="4800" b="1" dirty="0" smtClean="0">
                <a:solidFill>
                  <a:schemeClr val="bg1"/>
                </a:solidFill>
                <a:effectLst>
                  <a:outerShdw blurRad="38100" dist="38100" dir="2700000" algn="tl">
                    <a:srgbClr val="000000">
                      <a:alpha val="43137"/>
                    </a:srgbClr>
                  </a:outerShdw>
                </a:effectLst>
                <a:latin typeface="Arial Narrow" panose="020B0606020202030204" pitchFamily="34" charset="0"/>
              </a:rPr>
              <a:t>Amendments to CHIPS Rules: Changing YOUR Practice</a:t>
            </a:r>
          </a:p>
          <a:p>
            <a:pPr algn="r"/>
            <a:r>
              <a:rPr lang="en-US" sz="3200" b="1" i="1" dirty="0" smtClean="0">
                <a:solidFill>
                  <a:schemeClr val="bg1"/>
                </a:solidFill>
                <a:effectLst>
                  <a:outerShdw blurRad="38100" dist="38100" dir="2700000" algn="tl">
                    <a:srgbClr val="000000">
                      <a:alpha val="43137"/>
                    </a:srgbClr>
                  </a:outerShdw>
                </a:effectLst>
                <a:latin typeface="Arial Narrow" panose="020B0606020202030204" pitchFamily="34" charset="0"/>
              </a:rPr>
              <a:t/>
            </a:r>
            <a:br>
              <a:rPr lang="en-US" sz="3200" b="1" i="1" dirty="0" smtClean="0">
                <a:solidFill>
                  <a:schemeClr val="bg1"/>
                </a:solidFill>
                <a:effectLst>
                  <a:outerShdw blurRad="38100" dist="38100" dir="2700000" algn="tl">
                    <a:srgbClr val="000000">
                      <a:alpha val="43137"/>
                    </a:srgbClr>
                  </a:outerShdw>
                </a:effectLst>
                <a:latin typeface="Arial Narrow" panose="020B0606020202030204" pitchFamily="34" charset="0"/>
              </a:rPr>
            </a:br>
            <a:endParaRPr lang="en-US" sz="3200" b="1" i="1" dirty="0">
              <a:solidFill>
                <a:schemeClr val="bg1"/>
              </a:solidFill>
              <a:effectLst>
                <a:outerShdw blurRad="38100" dist="38100" dir="2700000" algn="tl">
                  <a:srgbClr val="000000">
                    <a:alpha val="43137"/>
                  </a:srgbClr>
                </a:outerShdw>
              </a:effectLst>
              <a:latin typeface="Arial Narrow" panose="020B0606020202030204" pitchFamily="34" charset="0"/>
            </a:endParaRPr>
          </a:p>
        </p:txBody>
      </p:sp>
      <p:sp>
        <p:nvSpPr>
          <p:cNvPr id="9" name="TextBox 8"/>
          <p:cNvSpPr txBox="1"/>
          <p:nvPr/>
        </p:nvSpPr>
        <p:spPr>
          <a:xfrm>
            <a:off x="221288" y="3505200"/>
            <a:ext cx="3505200" cy="1200329"/>
          </a:xfrm>
          <a:prstGeom prst="rect">
            <a:avLst/>
          </a:prstGeom>
          <a:noFill/>
        </p:spPr>
        <p:txBody>
          <a:bodyPr wrap="square" rtlCol="0">
            <a:spAutoFit/>
          </a:bodyPr>
          <a:lstStyle/>
          <a:p>
            <a:pPr algn="r"/>
            <a:r>
              <a:rPr lang="en-US" sz="2800" b="1" dirty="0" smtClean="0">
                <a:solidFill>
                  <a:schemeClr val="bg1"/>
                </a:solidFill>
                <a:effectLst>
                  <a:outerShdw blurRad="38100" dist="38100" dir="2700000" algn="tl">
                    <a:srgbClr val="000000">
                      <a:alpha val="43137"/>
                    </a:srgbClr>
                  </a:outerShdw>
                </a:effectLst>
                <a:latin typeface="Arial Narrow" panose="020B0606020202030204" pitchFamily="34" charset="0"/>
                <a:cs typeface="Arial" pitchFamily="34" charset="0"/>
              </a:rPr>
              <a:t>Hon. Janet </a:t>
            </a:r>
            <a:r>
              <a:rPr lang="en-US" sz="2800" b="1" dirty="0" err="1" smtClean="0">
                <a:solidFill>
                  <a:schemeClr val="bg1"/>
                </a:solidFill>
                <a:effectLst>
                  <a:outerShdw blurRad="38100" dist="38100" dir="2700000" algn="tl">
                    <a:srgbClr val="000000">
                      <a:alpha val="43137"/>
                    </a:srgbClr>
                  </a:outerShdw>
                </a:effectLst>
                <a:latin typeface="Arial Narrow" panose="020B0606020202030204" pitchFamily="34" charset="0"/>
                <a:cs typeface="Arial" pitchFamily="34" charset="0"/>
              </a:rPr>
              <a:t>Barke</a:t>
            </a:r>
            <a:r>
              <a:rPr lang="en-US" sz="2800" b="1" dirty="0" smtClean="0">
                <a:solidFill>
                  <a:schemeClr val="bg1"/>
                </a:solidFill>
                <a:effectLst>
                  <a:outerShdw blurRad="38100" dist="38100" dir="2700000" algn="tl">
                    <a:srgbClr val="000000">
                      <a:alpha val="43137"/>
                    </a:srgbClr>
                  </a:outerShdw>
                </a:effectLst>
                <a:latin typeface="Arial Narrow" panose="020B0606020202030204" pitchFamily="34" charset="0"/>
                <a:cs typeface="Arial" pitchFamily="34" charset="0"/>
              </a:rPr>
              <a:t> Cain</a:t>
            </a:r>
          </a:p>
          <a:p>
            <a:pPr algn="r"/>
            <a:r>
              <a:rPr lang="en-US" sz="1600" b="1" dirty="0" smtClean="0">
                <a:solidFill>
                  <a:schemeClr val="bg1"/>
                </a:solidFill>
                <a:effectLst>
                  <a:outerShdw blurRad="38100" dist="38100" dir="2700000" algn="tl">
                    <a:srgbClr val="000000">
                      <a:alpha val="43137"/>
                    </a:srgbClr>
                  </a:outerShdw>
                </a:effectLst>
                <a:latin typeface="Arial Narrow" panose="020B0606020202030204" pitchFamily="34" charset="0"/>
                <a:cs typeface="Arial" pitchFamily="34" charset="0"/>
              </a:rPr>
              <a:t>Carver County District Court</a:t>
            </a:r>
          </a:p>
          <a:p>
            <a:pPr algn="r"/>
            <a:r>
              <a:rPr lang="en-US" sz="1400" b="1" dirty="0" smtClean="0">
                <a:solidFill>
                  <a:schemeClr val="bg1"/>
                </a:solidFill>
                <a:effectLst>
                  <a:outerShdw blurRad="38100" dist="38100" dir="2700000" algn="tl">
                    <a:srgbClr val="000000">
                      <a:alpha val="43137"/>
                    </a:srgbClr>
                  </a:outerShdw>
                </a:effectLst>
                <a:latin typeface="Arial Narrow" panose="020B0606020202030204" pitchFamily="34" charset="0"/>
                <a:cs typeface="Arial" pitchFamily="34" charset="0"/>
              </a:rPr>
              <a:t>Member, Juvenile Protection, Adoption, </a:t>
            </a:r>
            <a:br>
              <a:rPr lang="en-US" sz="1400" b="1" dirty="0" smtClean="0">
                <a:solidFill>
                  <a:schemeClr val="bg1"/>
                </a:solidFill>
                <a:effectLst>
                  <a:outerShdw blurRad="38100" dist="38100" dir="2700000" algn="tl">
                    <a:srgbClr val="000000">
                      <a:alpha val="43137"/>
                    </a:srgbClr>
                  </a:outerShdw>
                </a:effectLst>
                <a:latin typeface="Arial Narrow" panose="020B0606020202030204" pitchFamily="34" charset="0"/>
                <a:cs typeface="Arial" pitchFamily="34" charset="0"/>
              </a:rPr>
            </a:br>
            <a:r>
              <a:rPr lang="en-US" sz="1400" b="1" dirty="0" smtClean="0">
                <a:solidFill>
                  <a:schemeClr val="bg1"/>
                </a:solidFill>
                <a:effectLst>
                  <a:outerShdw blurRad="38100" dist="38100" dir="2700000" algn="tl">
                    <a:srgbClr val="000000">
                      <a:alpha val="43137"/>
                    </a:srgbClr>
                  </a:outerShdw>
                </a:effectLst>
                <a:latin typeface="Arial Narrow" panose="020B0606020202030204" pitchFamily="34" charset="0"/>
                <a:cs typeface="Arial" pitchFamily="34" charset="0"/>
              </a:rPr>
              <a:t>and GAL Rules Committee</a:t>
            </a:r>
            <a:endParaRPr lang="en-US" sz="1400" b="1" dirty="0">
              <a:solidFill>
                <a:schemeClr val="bg1"/>
              </a:solidFill>
              <a:effectLst>
                <a:outerShdw blurRad="38100" dist="38100" dir="2700000" algn="tl">
                  <a:srgbClr val="000000">
                    <a:alpha val="43137"/>
                  </a:srgbClr>
                </a:outerShdw>
              </a:effectLst>
              <a:latin typeface="Arial Narrow" panose="020B0606020202030204" pitchFamily="34" charset="0"/>
              <a:cs typeface="Arial" pitchFamily="34"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1801" y="5399248"/>
            <a:ext cx="4167908" cy="677881"/>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52117" y="1990989"/>
            <a:ext cx="1043542" cy="1434869"/>
          </a:xfrm>
          <a:prstGeom prst="rect">
            <a:avLst/>
          </a:prstGeom>
          <a:ln>
            <a:noFill/>
          </a:ln>
          <a:effectLst>
            <a:outerShdw blurRad="190500" algn="tl" rotWithShape="0">
              <a:srgbClr val="000000">
                <a:alpha val="70000"/>
              </a:srgbClr>
            </a:outerShdw>
          </a:effectLst>
        </p:spPr>
      </p:pic>
      <p:sp>
        <p:nvSpPr>
          <p:cNvPr id="10" name="Rectangle 9"/>
          <p:cNvSpPr/>
          <p:nvPr/>
        </p:nvSpPr>
        <p:spPr>
          <a:xfrm>
            <a:off x="5638800" y="3505200"/>
            <a:ext cx="2987402" cy="1200329"/>
          </a:xfrm>
          <a:prstGeom prst="rect">
            <a:avLst/>
          </a:prstGeom>
        </p:spPr>
        <p:txBody>
          <a:bodyPr wrap="square">
            <a:spAutoFit/>
          </a:bodyPr>
          <a:lstStyle/>
          <a:p>
            <a:pPr algn="r"/>
            <a:r>
              <a:rPr lang="en-US" sz="2800" b="1" dirty="0">
                <a:solidFill>
                  <a:schemeClr val="bg1"/>
                </a:solidFill>
                <a:effectLst>
                  <a:outerShdw blurRad="38100" dist="38100" dir="2700000" algn="tl">
                    <a:srgbClr val="000000">
                      <a:alpha val="43137"/>
                    </a:srgbClr>
                  </a:outerShdw>
                </a:effectLst>
                <a:latin typeface="Arial Narrow" panose="020B0606020202030204" pitchFamily="34" charset="0"/>
              </a:rPr>
              <a:t>Hon. John McBride</a:t>
            </a:r>
            <a:r>
              <a:rPr lang="en-US" sz="2800" b="1" dirty="0">
                <a:latin typeface="Calibri" pitchFamily="34" charset="0"/>
                <a:cs typeface="Arial" pitchFamily="34" charset="0"/>
              </a:rPr>
              <a:t/>
            </a:r>
            <a:br>
              <a:rPr lang="en-US" sz="2800" b="1" dirty="0">
                <a:latin typeface="Calibri" pitchFamily="34" charset="0"/>
                <a:cs typeface="Arial" pitchFamily="34" charset="0"/>
              </a:rPr>
            </a:br>
            <a:r>
              <a:rPr lang="en-US" sz="1600" b="1" dirty="0">
                <a:solidFill>
                  <a:schemeClr val="bg1"/>
                </a:solidFill>
                <a:effectLst>
                  <a:outerShdw blurRad="38100" dist="38100" dir="2700000" algn="tl">
                    <a:srgbClr val="000000">
                      <a:alpha val="43137"/>
                    </a:srgbClr>
                  </a:outerShdw>
                </a:effectLst>
                <a:latin typeface="Arial Narrow" panose="020B0606020202030204" pitchFamily="34" charset="0"/>
                <a:cs typeface="Arial" pitchFamily="34" charset="0"/>
              </a:rPr>
              <a:t>Washington County District Court</a:t>
            </a:r>
          </a:p>
          <a:p>
            <a:pPr algn="r"/>
            <a:r>
              <a:rPr lang="en-US" sz="1400" b="1" dirty="0">
                <a:solidFill>
                  <a:schemeClr val="bg1"/>
                </a:solidFill>
                <a:effectLst>
                  <a:outerShdw blurRad="38100" dist="38100" dir="2700000" algn="tl">
                    <a:srgbClr val="000000">
                      <a:alpha val="43137"/>
                    </a:srgbClr>
                  </a:outerShdw>
                </a:effectLst>
                <a:latin typeface="Arial Narrow" panose="020B0606020202030204" pitchFamily="34" charset="0"/>
                <a:cs typeface="Arial" pitchFamily="34" charset="0"/>
              </a:rPr>
              <a:t>Chair, Juvenile Protection, Adoption, </a:t>
            </a:r>
            <a:r>
              <a:rPr lang="en-US" sz="1400" b="1" dirty="0" smtClean="0">
                <a:solidFill>
                  <a:schemeClr val="bg1"/>
                </a:solidFill>
                <a:effectLst>
                  <a:outerShdw blurRad="38100" dist="38100" dir="2700000" algn="tl">
                    <a:srgbClr val="000000">
                      <a:alpha val="43137"/>
                    </a:srgbClr>
                  </a:outerShdw>
                </a:effectLst>
                <a:latin typeface="Arial Narrow" panose="020B0606020202030204" pitchFamily="34" charset="0"/>
                <a:cs typeface="Arial" pitchFamily="34" charset="0"/>
              </a:rPr>
              <a:t/>
            </a:r>
            <a:br>
              <a:rPr lang="en-US" sz="1400" b="1" dirty="0" smtClean="0">
                <a:solidFill>
                  <a:schemeClr val="bg1"/>
                </a:solidFill>
                <a:effectLst>
                  <a:outerShdw blurRad="38100" dist="38100" dir="2700000" algn="tl">
                    <a:srgbClr val="000000">
                      <a:alpha val="43137"/>
                    </a:srgbClr>
                  </a:outerShdw>
                </a:effectLst>
                <a:latin typeface="Arial Narrow" panose="020B0606020202030204" pitchFamily="34" charset="0"/>
                <a:cs typeface="Arial" pitchFamily="34" charset="0"/>
              </a:rPr>
            </a:br>
            <a:r>
              <a:rPr lang="en-US" sz="1400" b="1" dirty="0" smtClean="0">
                <a:solidFill>
                  <a:schemeClr val="bg1"/>
                </a:solidFill>
                <a:effectLst>
                  <a:outerShdw blurRad="38100" dist="38100" dir="2700000" algn="tl">
                    <a:srgbClr val="000000">
                      <a:alpha val="43137"/>
                    </a:srgbClr>
                  </a:outerShdw>
                </a:effectLst>
                <a:latin typeface="Arial Narrow" panose="020B0606020202030204" pitchFamily="34" charset="0"/>
                <a:cs typeface="Arial" pitchFamily="34" charset="0"/>
              </a:rPr>
              <a:t>and </a:t>
            </a:r>
            <a:r>
              <a:rPr lang="en-US" sz="1400" b="1" dirty="0">
                <a:solidFill>
                  <a:schemeClr val="bg1"/>
                </a:solidFill>
                <a:effectLst>
                  <a:outerShdw blurRad="38100" dist="38100" dir="2700000" algn="tl">
                    <a:srgbClr val="000000">
                      <a:alpha val="43137"/>
                    </a:srgbClr>
                  </a:outerShdw>
                </a:effectLst>
                <a:latin typeface="Arial Narrow" panose="020B0606020202030204" pitchFamily="34" charset="0"/>
                <a:cs typeface="Arial" pitchFamily="34" charset="0"/>
              </a:rPr>
              <a:t>GAL Rules Committee</a:t>
            </a:r>
          </a:p>
        </p:txBody>
      </p:sp>
      <p:sp>
        <p:nvSpPr>
          <p:cNvPr id="13" name="Slide Number Placeholder 12"/>
          <p:cNvSpPr>
            <a:spLocks noGrp="1"/>
          </p:cNvSpPr>
          <p:nvPr>
            <p:ph type="sldNum" sz="quarter" idx="15"/>
          </p:nvPr>
        </p:nvSpPr>
        <p:spPr/>
        <p:txBody>
          <a:bodyPr/>
          <a:lstStyle/>
          <a:p>
            <a:fld id="{72D77A9F-A6FB-44A6-A96C-28EE73F3FC1B}" type="slidenum">
              <a:rPr lang="en-US" smtClean="0"/>
              <a:t>1</a:t>
            </a:fld>
            <a:endParaRPr lang="en-US" dirty="0"/>
          </a:p>
        </p:txBody>
      </p:sp>
      <p:pic>
        <p:nvPicPr>
          <p:cNvPr id="1026" name="Picture 2" descr="C:\Users\ReganP\AppData\Local\Microsoft\Windows\Temporary Internet Files\Content.Outlook\RBZGES02\Head Shot 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00800" y="1847850"/>
            <a:ext cx="1657350" cy="1657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21847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smtClean="0"/>
              <a:t>Access by Participants</a:t>
            </a:r>
            <a:endParaRPr lang="en-US" b="1" dirty="0"/>
          </a:p>
        </p:txBody>
      </p:sp>
      <p:sp>
        <p:nvSpPr>
          <p:cNvPr id="6" name="Content Placeholder 5"/>
          <p:cNvSpPr>
            <a:spLocks noGrp="1"/>
          </p:cNvSpPr>
          <p:nvPr>
            <p:ph idx="1"/>
          </p:nvPr>
        </p:nvSpPr>
        <p:spPr>
          <a:xfrm>
            <a:off x="304800" y="1646237"/>
            <a:ext cx="8229600" cy="5211763"/>
          </a:xfrm>
        </p:spPr>
        <p:txBody>
          <a:bodyPr>
            <a:normAutofit/>
          </a:bodyPr>
          <a:lstStyle/>
          <a:p>
            <a:pPr>
              <a:spcBef>
                <a:spcPts val="1200"/>
              </a:spcBef>
              <a:spcAft>
                <a:spcPts val="1200"/>
              </a:spcAft>
            </a:pPr>
            <a:r>
              <a:rPr lang="en-US" b="1" dirty="0" smtClean="0"/>
              <a:t>Participants have access to public court records</a:t>
            </a:r>
          </a:p>
          <a:p>
            <a:pPr>
              <a:spcBef>
                <a:spcPts val="1200"/>
              </a:spcBef>
              <a:spcAft>
                <a:spcPts val="1200"/>
              </a:spcAft>
            </a:pPr>
            <a:r>
              <a:rPr lang="en-US" b="1" dirty="0" smtClean="0"/>
              <a:t>Participants may request access to confidential records orally or in writing – they are not required to file motions for access</a:t>
            </a:r>
          </a:p>
          <a:p>
            <a:pPr>
              <a:spcBef>
                <a:spcPts val="1200"/>
              </a:spcBef>
              <a:spcAft>
                <a:spcPts val="1200"/>
              </a:spcAft>
            </a:pPr>
            <a:r>
              <a:rPr lang="en-US" b="1" dirty="0" smtClean="0"/>
              <a:t>If the judge grants access, participants will have the same access as parties</a:t>
            </a:r>
          </a:p>
          <a:p>
            <a:pPr marL="0" indent="0" algn="r">
              <a:spcBef>
                <a:spcPts val="600"/>
              </a:spcBef>
              <a:spcAft>
                <a:spcPts val="600"/>
              </a:spcAft>
              <a:buNone/>
            </a:pPr>
            <a:endParaRPr lang="en-US" sz="2800" dirty="0" smtClean="0"/>
          </a:p>
          <a:p>
            <a:pPr marL="0" indent="0" algn="r">
              <a:spcBef>
                <a:spcPts val="600"/>
              </a:spcBef>
              <a:spcAft>
                <a:spcPts val="600"/>
              </a:spcAft>
              <a:buNone/>
            </a:pPr>
            <a:r>
              <a:rPr lang="en-US" sz="2800" dirty="0" smtClean="0"/>
              <a:t>Minn</a:t>
            </a:r>
            <a:r>
              <a:rPr lang="en-US" sz="2800" dirty="0"/>
              <a:t>. Juv. Prot. P. R. 8.04(c)</a:t>
            </a:r>
            <a:endParaRPr lang="en-US" sz="2800" b="1" dirty="0" smtClean="0"/>
          </a:p>
        </p:txBody>
      </p:sp>
      <p:pic>
        <p:nvPicPr>
          <p:cNvPr id="7" name="Picture 2" descr="http://courtnet.courts.state.mn.us/Documents/100/docs/Court_Information_Office/MJB_Color_StackedBorde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786" y="6324600"/>
            <a:ext cx="533400" cy="533400"/>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0"/>
          </p:nvPr>
        </p:nvSpPr>
        <p:spPr/>
        <p:txBody>
          <a:bodyPr/>
          <a:lstStyle/>
          <a:p>
            <a:fld id="{72D77A9F-A6FB-44A6-A96C-28EE73F3FC1B}" type="slidenum">
              <a:rPr lang="en-US" smtClean="0"/>
              <a:t>10</a:t>
            </a:fld>
            <a:endParaRPr lang="en-US" dirty="0"/>
          </a:p>
        </p:txBody>
      </p:sp>
    </p:spTree>
    <p:extLst>
      <p:ext uri="{BB962C8B-B14F-4D97-AF65-F5344CB8AC3E}">
        <p14:creationId xmlns:p14="http://schemas.microsoft.com/office/powerpoint/2010/main" val="12823896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b="1" dirty="0" smtClean="0"/>
              <a:t>Segregation of Confidential Information</a:t>
            </a:r>
            <a:endParaRPr lang="en-US" b="1" dirty="0"/>
          </a:p>
        </p:txBody>
      </p:sp>
      <p:sp>
        <p:nvSpPr>
          <p:cNvPr id="9" name="Content Placeholder 8"/>
          <p:cNvSpPr>
            <a:spLocks noGrp="1"/>
          </p:cNvSpPr>
          <p:nvPr>
            <p:ph idx="1"/>
          </p:nvPr>
        </p:nvSpPr>
        <p:spPr/>
        <p:txBody>
          <a:bodyPr/>
          <a:lstStyle/>
          <a:p>
            <a:pPr>
              <a:spcBef>
                <a:spcPts val="600"/>
              </a:spcBef>
              <a:spcAft>
                <a:spcPts val="600"/>
              </a:spcAft>
            </a:pPr>
            <a:r>
              <a:rPr lang="en-US" b="1" dirty="0" smtClean="0"/>
              <a:t>Electronic access to CHIPS records will mean that the records are available at every courthouse in the state as soon as they are filed</a:t>
            </a:r>
          </a:p>
          <a:p>
            <a:pPr>
              <a:spcBef>
                <a:spcPts val="600"/>
              </a:spcBef>
              <a:spcAft>
                <a:spcPts val="600"/>
              </a:spcAft>
            </a:pPr>
            <a:r>
              <a:rPr lang="en-US" b="1" dirty="0" smtClean="0"/>
              <a:t>Currently, court staff review CHIPS records for confidential information before providing access</a:t>
            </a:r>
          </a:p>
          <a:p>
            <a:pPr>
              <a:spcBef>
                <a:spcPts val="600"/>
              </a:spcBef>
              <a:spcAft>
                <a:spcPts val="600"/>
              </a:spcAft>
            </a:pPr>
            <a:r>
              <a:rPr lang="en-US" b="1" dirty="0" smtClean="0"/>
              <a:t>Redaction is not practical with the switch to electronic filing</a:t>
            </a:r>
            <a:endParaRPr lang="en-US" b="1" dirty="0"/>
          </a:p>
        </p:txBody>
      </p:sp>
      <p:pic>
        <p:nvPicPr>
          <p:cNvPr id="7" name="Picture 2" descr="http://courtnet.courts.state.mn.us/Documents/100/docs/Court_Information_Office/MJB_Color_StackedBorde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786" y="6324600"/>
            <a:ext cx="533400" cy="533400"/>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0"/>
          </p:nvPr>
        </p:nvSpPr>
        <p:spPr/>
        <p:txBody>
          <a:bodyPr/>
          <a:lstStyle/>
          <a:p>
            <a:fld id="{72D77A9F-A6FB-44A6-A96C-28EE73F3FC1B}" type="slidenum">
              <a:rPr lang="en-US" smtClean="0"/>
              <a:t>11</a:t>
            </a:fld>
            <a:endParaRPr lang="en-US" dirty="0"/>
          </a:p>
        </p:txBody>
      </p:sp>
    </p:spTree>
    <p:extLst>
      <p:ext uri="{BB962C8B-B14F-4D97-AF65-F5344CB8AC3E}">
        <p14:creationId xmlns:p14="http://schemas.microsoft.com/office/powerpoint/2010/main" val="34386071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a:t>Filers Must Segregate Information</a:t>
            </a:r>
          </a:p>
        </p:txBody>
      </p:sp>
      <p:sp>
        <p:nvSpPr>
          <p:cNvPr id="6" name="Content Placeholder 5"/>
          <p:cNvSpPr>
            <a:spLocks noGrp="1"/>
          </p:cNvSpPr>
          <p:nvPr>
            <p:ph idx="1"/>
          </p:nvPr>
        </p:nvSpPr>
        <p:spPr/>
        <p:txBody>
          <a:bodyPr/>
          <a:lstStyle/>
          <a:p>
            <a:pPr>
              <a:spcBef>
                <a:spcPts val="600"/>
              </a:spcBef>
              <a:spcAft>
                <a:spcPts val="600"/>
              </a:spcAft>
            </a:pPr>
            <a:r>
              <a:rPr lang="en-US" b="1" dirty="0" smtClean="0"/>
              <a:t>Filers already responsible for segregating restricted identifiers and financial source documents under General Rule of Practice 11</a:t>
            </a:r>
          </a:p>
          <a:p>
            <a:pPr>
              <a:spcBef>
                <a:spcPts val="600"/>
              </a:spcBef>
              <a:spcAft>
                <a:spcPts val="600"/>
              </a:spcAft>
            </a:pPr>
            <a:r>
              <a:rPr lang="en-US" b="1" dirty="0" smtClean="0"/>
              <a:t>Starting 7/1/15 a similar process will apply to CHIPS cases</a:t>
            </a:r>
          </a:p>
          <a:p>
            <a:pPr>
              <a:spcBef>
                <a:spcPts val="600"/>
              </a:spcBef>
              <a:spcAft>
                <a:spcPts val="600"/>
              </a:spcAft>
            </a:pPr>
            <a:r>
              <a:rPr lang="en-US" b="1" u="sng" dirty="0" smtClean="0"/>
              <a:t>Filers</a:t>
            </a:r>
            <a:r>
              <a:rPr lang="en-US" b="1" dirty="0" smtClean="0"/>
              <a:t> will be responsible for segregating </a:t>
            </a:r>
            <a:r>
              <a:rPr lang="en-US" b="1" dirty="0"/>
              <a:t>confidential information and confidential </a:t>
            </a:r>
            <a:r>
              <a:rPr lang="en-US" b="1" dirty="0" smtClean="0"/>
              <a:t>documents</a:t>
            </a:r>
            <a:endParaRPr lang="en-US" b="1" dirty="0"/>
          </a:p>
        </p:txBody>
      </p:sp>
      <p:pic>
        <p:nvPicPr>
          <p:cNvPr id="7" name="Picture 2" descr="http://courtnet.courts.state.mn.us/Documents/100/docs/Court_Information_Office/MJB_Color_StackedBorde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786" y="6324600"/>
            <a:ext cx="533400" cy="533400"/>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0"/>
          </p:nvPr>
        </p:nvSpPr>
        <p:spPr/>
        <p:txBody>
          <a:bodyPr/>
          <a:lstStyle/>
          <a:p>
            <a:fld id="{72D77A9F-A6FB-44A6-A96C-28EE73F3FC1B}" type="slidenum">
              <a:rPr lang="en-US" smtClean="0"/>
              <a:t>12</a:t>
            </a:fld>
            <a:endParaRPr lang="en-US" dirty="0"/>
          </a:p>
        </p:txBody>
      </p:sp>
    </p:spTree>
    <p:extLst>
      <p:ext uri="{BB962C8B-B14F-4D97-AF65-F5344CB8AC3E}">
        <p14:creationId xmlns:p14="http://schemas.microsoft.com/office/powerpoint/2010/main" val="38394115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smtClean="0"/>
              <a:t>Confidential Documents and Information</a:t>
            </a:r>
            <a:endParaRPr lang="en-US" b="1" dirty="0"/>
          </a:p>
        </p:txBody>
      </p:sp>
      <p:pic>
        <p:nvPicPr>
          <p:cNvPr id="3" name="Content Placeholder 2"/>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62000" y="1600200"/>
            <a:ext cx="7582370" cy="4953000"/>
          </a:xfrm>
        </p:spPr>
      </p:pic>
      <p:pic>
        <p:nvPicPr>
          <p:cNvPr id="6" name="Picture 2" descr="http://courtnet.courts.state.mn.us/Documents/100/docs/Court_Information_Office/MJB_Color_StackedBorder.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786" y="6324600"/>
            <a:ext cx="533400" cy="533400"/>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0"/>
          </p:nvPr>
        </p:nvSpPr>
        <p:spPr/>
        <p:txBody>
          <a:bodyPr/>
          <a:lstStyle/>
          <a:p>
            <a:fld id="{72D77A9F-A6FB-44A6-A96C-28EE73F3FC1B}" type="slidenum">
              <a:rPr lang="en-US" smtClean="0"/>
              <a:t>13</a:t>
            </a:fld>
            <a:endParaRPr lang="en-US" dirty="0"/>
          </a:p>
        </p:txBody>
      </p:sp>
    </p:spTree>
    <p:extLst>
      <p:ext uri="{BB962C8B-B14F-4D97-AF65-F5344CB8AC3E}">
        <p14:creationId xmlns:p14="http://schemas.microsoft.com/office/powerpoint/2010/main" val="176552476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smtClean="0"/>
              <a:t>Filers Must Segregate Information</a:t>
            </a:r>
            <a:endParaRPr lang="en-US" b="1" dirty="0"/>
          </a:p>
        </p:txBody>
      </p:sp>
      <p:sp>
        <p:nvSpPr>
          <p:cNvPr id="6" name="Content Placeholder 5"/>
          <p:cNvSpPr>
            <a:spLocks noGrp="1"/>
          </p:cNvSpPr>
          <p:nvPr>
            <p:ph idx="1"/>
          </p:nvPr>
        </p:nvSpPr>
        <p:spPr/>
        <p:txBody>
          <a:bodyPr>
            <a:normAutofit/>
          </a:bodyPr>
          <a:lstStyle/>
          <a:p>
            <a:pPr>
              <a:spcBef>
                <a:spcPts val="600"/>
              </a:spcBef>
              <a:spcAft>
                <a:spcPts val="600"/>
              </a:spcAft>
            </a:pPr>
            <a:r>
              <a:rPr lang="en-US" b="1" dirty="0" smtClean="0"/>
              <a:t>Confidential documents under “Confidential Documents Cover Sheet Form 11.3”</a:t>
            </a:r>
          </a:p>
          <a:p>
            <a:pPr>
              <a:spcBef>
                <a:spcPts val="600"/>
              </a:spcBef>
              <a:spcAft>
                <a:spcPts val="600"/>
              </a:spcAft>
            </a:pPr>
            <a:r>
              <a:rPr lang="en-US" b="1" dirty="0" smtClean="0"/>
              <a:t>Confidential information on “Confidential Information Form 11.4”</a:t>
            </a:r>
          </a:p>
          <a:p>
            <a:pPr>
              <a:spcBef>
                <a:spcPts val="600"/>
              </a:spcBef>
              <a:spcAft>
                <a:spcPts val="600"/>
              </a:spcAft>
            </a:pPr>
            <a:r>
              <a:rPr lang="en-US" b="1" dirty="0" smtClean="0"/>
              <a:t>This is a major change for filers, including county attorneys, GALs, and social workers</a:t>
            </a:r>
          </a:p>
          <a:p>
            <a:pPr marL="0" indent="0" algn="r">
              <a:spcBef>
                <a:spcPts val="600"/>
              </a:spcBef>
              <a:spcAft>
                <a:spcPts val="600"/>
              </a:spcAft>
              <a:buNone/>
            </a:pPr>
            <a:r>
              <a:rPr lang="en-US" sz="2800" dirty="0"/>
              <a:t>Minn. Juv. Prot. P. R. 8.04, </a:t>
            </a:r>
            <a:r>
              <a:rPr lang="en-US" sz="2800" dirty="0" err="1"/>
              <a:t>subd</a:t>
            </a:r>
            <a:r>
              <a:rPr lang="en-US" sz="2800" dirty="0"/>
              <a:t>. 5</a:t>
            </a:r>
            <a:endParaRPr lang="en-US" sz="2800" b="1" dirty="0"/>
          </a:p>
        </p:txBody>
      </p:sp>
      <p:pic>
        <p:nvPicPr>
          <p:cNvPr id="7" name="Picture 2" descr="http://courtnet.courts.state.mn.us/Documents/100/docs/Court_Information_Office/MJB_Color_StackedBorde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786" y="6324600"/>
            <a:ext cx="533400" cy="533400"/>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0"/>
          </p:nvPr>
        </p:nvSpPr>
        <p:spPr/>
        <p:txBody>
          <a:bodyPr/>
          <a:lstStyle/>
          <a:p>
            <a:fld id="{72D77A9F-A6FB-44A6-A96C-28EE73F3FC1B}" type="slidenum">
              <a:rPr lang="en-US" smtClean="0"/>
              <a:t>14</a:t>
            </a:fld>
            <a:endParaRPr lang="en-US" dirty="0"/>
          </a:p>
        </p:txBody>
      </p:sp>
    </p:spTree>
    <p:extLst>
      <p:ext uri="{BB962C8B-B14F-4D97-AF65-F5344CB8AC3E}">
        <p14:creationId xmlns:p14="http://schemas.microsoft.com/office/powerpoint/2010/main" val="85898450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smtClean="0"/>
              <a:t>Confidential Information – </a:t>
            </a:r>
            <a:br>
              <a:rPr lang="en-US" b="1" dirty="0" smtClean="0"/>
            </a:br>
            <a:r>
              <a:rPr lang="en-US" b="1" dirty="0" smtClean="0"/>
              <a:t>Form 11.4</a:t>
            </a:r>
            <a:endParaRPr lang="en-US" b="1" dirty="0"/>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752600"/>
            <a:ext cx="7649882" cy="48768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6" name="Picture 2" descr="http://courtnet.courts.state.mn.us/Documents/100/docs/Court_Information_Office/MJB_Color_StackedBorder.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786" y="6324600"/>
            <a:ext cx="533400" cy="533400"/>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0"/>
          </p:nvPr>
        </p:nvSpPr>
        <p:spPr/>
        <p:txBody>
          <a:bodyPr/>
          <a:lstStyle/>
          <a:p>
            <a:fld id="{72D77A9F-A6FB-44A6-A96C-28EE73F3FC1B}" type="slidenum">
              <a:rPr lang="en-US" smtClean="0"/>
              <a:t>15</a:t>
            </a:fld>
            <a:endParaRPr lang="en-US" dirty="0"/>
          </a:p>
        </p:txBody>
      </p:sp>
    </p:spTree>
    <p:extLst>
      <p:ext uri="{BB962C8B-B14F-4D97-AF65-F5344CB8AC3E}">
        <p14:creationId xmlns:p14="http://schemas.microsoft.com/office/powerpoint/2010/main" val="208340854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smtClean="0"/>
              <a:t>Example:  Segregation of Child and Foster Parent Name</a:t>
            </a:r>
            <a:endParaRPr lang="en-US" b="1" dirty="0"/>
          </a:p>
        </p:txBody>
      </p:sp>
      <p:pic>
        <p:nvPicPr>
          <p:cNvPr id="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9655" t="24828" r="17965" b="20000"/>
          <a:stretch/>
        </p:blipFill>
        <p:spPr bwMode="auto">
          <a:xfrm>
            <a:off x="174603" y="1752600"/>
            <a:ext cx="8740797" cy="43486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descr="http://courtnet.courts.state.mn.us/Documents/100/docs/Court_Information_Office/MJB_Color_StackedBorder.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786" y="6324600"/>
            <a:ext cx="533400" cy="533400"/>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0"/>
          </p:nvPr>
        </p:nvSpPr>
        <p:spPr/>
        <p:txBody>
          <a:bodyPr/>
          <a:lstStyle/>
          <a:p>
            <a:fld id="{72D77A9F-A6FB-44A6-A96C-28EE73F3FC1B}" type="slidenum">
              <a:rPr lang="en-US" smtClean="0"/>
              <a:t>16</a:t>
            </a:fld>
            <a:endParaRPr lang="en-US" dirty="0"/>
          </a:p>
        </p:txBody>
      </p:sp>
    </p:spTree>
    <p:extLst>
      <p:ext uri="{BB962C8B-B14F-4D97-AF65-F5344CB8AC3E}">
        <p14:creationId xmlns:p14="http://schemas.microsoft.com/office/powerpoint/2010/main" val="122812250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smtClean="0"/>
              <a:t>Example:  Segregation of Child and Foster Parent Name</a:t>
            </a:r>
            <a:endParaRPr lang="en-US" b="1" dirty="0"/>
          </a:p>
        </p:txBody>
      </p:sp>
      <p:pic>
        <p:nvPicPr>
          <p:cNvPr id="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0172" t="21517" r="15275" b="18713"/>
          <a:stretch/>
        </p:blipFill>
        <p:spPr bwMode="auto">
          <a:xfrm>
            <a:off x="304801" y="1905000"/>
            <a:ext cx="8697520" cy="45299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descr="http://courtnet.courts.state.mn.us/Documents/100/docs/Court_Information_Office/MJB_Color_StackedBorder.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786" y="6324600"/>
            <a:ext cx="533400" cy="533400"/>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0"/>
          </p:nvPr>
        </p:nvSpPr>
        <p:spPr/>
        <p:txBody>
          <a:bodyPr/>
          <a:lstStyle/>
          <a:p>
            <a:fld id="{72D77A9F-A6FB-44A6-A96C-28EE73F3FC1B}" type="slidenum">
              <a:rPr lang="en-US" smtClean="0"/>
              <a:t>17</a:t>
            </a:fld>
            <a:endParaRPr lang="en-US" dirty="0"/>
          </a:p>
        </p:txBody>
      </p:sp>
    </p:spTree>
    <p:extLst>
      <p:ext uri="{BB962C8B-B14F-4D97-AF65-F5344CB8AC3E}">
        <p14:creationId xmlns:p14="http://schemas.microsoft.com/office/powerpoint/2010/main" val="164497400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smtClean="0"/>
              <a:t>Sample Confidential Information – </a:t>
            </a:r>
            <a:br>
              <a:rPr lang="en-US" b="1" dirty="0" smtClean="0"/>
            </a:br>
            <a:r>
              <a:rPr lang="en-US" b="1" dirty="0" smtClean="0"/>
              <a:t>Form 11.4</a:t>
            </a:r>
            <a:endParaRPr lang="en-US" b="1"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752600"/>
            <a:ext cx="7531128" cy="4887310"/>
          </a:xfrm>
          <a:prstGeom prst="rect">
            <a:avLst/>
          </a:prstGeom>
          <a:noFill/>
          <a:ln w="127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6" name="Picture 2" descr="http://courtnet.courts.state.mn.us/Documents/100/docs/Court_Information_Office/MJB_Color_StackedBorder.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786" y="6324600"/>
            <a:ext cx="533400" cy="533400"/>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0"/>
          </p:nvPr>
        </p:nvSpPr>
        <p:spPr/>
        <p:txBody>
          <a:bodyPr/>
          <a:lstStyle/>
          <a:p>
            <a:fld id="{72D77A9F-A6FB-44A6-A96C-28EE73F3FC1B}" type="slidenum">
              <a:rPr lang="en-US" smtClean="0"/>
              <a:t>18</a:t>
            </a:fld>
            <a:endParaRPr lang="en-US" dirty="0"/>
          </a:p>
        </p:txBody>
      </p:sp>
    </p:spTree>
    <p:extLst>
      <p:ext uri="{BB962C8B-B14F-4D97-AF65-F5344CB8AC3E}">
        <p14:creationId xmlns:p14="http://schemas.microsoft.com/office/powerpoint/2010/main" val="146143919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Failure to Comply</a:t>
            </a:r>
            <a:endParaRPr lang="en-US" b="1" dirty="0"/>
          </a:p>
        </p:txBody>
      </p:sp>
      <p:sp>
        <p:nvSpPr>
          <p:cNvPr id="5" name="Content Placeholder 4"/>
          <p:cNvSpPr>
            <a:spLocks noGrp="1"/>
          </p:cNvSpPr>
          <p:nvPr>
            <p:ph idx="1"/>
          </p:nvPr>
        </p:nvSpPr>
        <p:spPr>
          <a:xfrm>
            <a:off x="228600" y="1600200"/>
            <a:ext cx="8534400" cy="4525963"/>
          </a:xfrm>
        </p:spPr>
        <p:txBody>
          <a:bodyPr>
            <a:noAutofit/>
          </a:bodyPr>
          <a:lstStyle/>
          <a:p>
            <a:pPr>
              <a:spcBef>
                <a:spcPts val="600"/>
              </a:spcBef>
              <a:spcAft>
                <a:spcPts val="600"/>
              </a:spcAft>
            </a:pPr>
            <a:r>
              <a:rPr lang="en-US" b="1" dirty="0" smtClean="0"/>
              <a:t>If court staff see confidential </a:t>
            </a:r>
            <a:r>
              <a:rPr lang="en-US" b="1" u="sng" dirty="0" smtClean="0"/>
              <a:t>information</a:t>
            </a:r>
            <a:r>
              <a:rPr lang="en-US" b="1" dirty="0" smtClean="0"/>
              <a:t> in a public document:</a:t>
            </a:r>
          </a:p>
          <a:p>
            <a:pPr lvl="1">
              <a:spcBef>
                <a:spcPts val="600"/>
              </a:spcBef>
              <a:spcAft>
                <a:spcPts val="600"/>
              </a:spcAft>
            </a:pPr>
            <a:r>
              <a:rPr lang="en-US" sz="3200" b="1" dirty="0" smtClean="0"/>
              <a:t>Court staff place the document on confidential status</a:t>
            </a:r>
          </a:p>
          <a:p>
            <a:pPr lvl="1">
              <a:spcBef>
                <a:spcPts val="600"/>
              </a:spcBef>
              <a:spcAft>
                <a:spcPts val="600"/>
              </a:spcAft>
            </a:pPr>
            <a:r>
              <a:rPr lang="en-US" sz="3200" b="1" dirty="0" smtClean="0"/>
              <a:t>Court staff will direct the filer to submit a properly prepared version along with form 11.4</a:t>
            </a:r>
          </a:p>
          <a:p>
            <a:pPr marL="341313" lvl="1" indent="0" algn="r">
              <a:spcBef>
                <a:spcPts val="600"/>
              </a:spcBef>
              <a:spcAft>
                <a:spcPts val="600"/>
              </a:spcAft>
              <a:buNone/>
            </a:pPr>
            <a:r>
              <a:rPr lang="en-US" dirty="0"/>
              <a:t>Minn. Juv. Prot. P. R. 8.04, </a:t>
            </a:r>
            <a:r>
              <a:rPr lang="en-US" dirty="0" err="1"/>
              <a:t>subd</a:t>
            </a:r>
            <a:r>
              <a:rPr lang="en-US" dirty="0"/>
              <a:t>. 5</a:t>
            </a:r>
            <a:endParaRPr lang="en-US" dirty="0" smtClean="0"/>
          </a:p>
        </p:txBody>
      </p:sp>
      <p:pic>
        <p:nvPicPr>
          <p:cNvPr id="6" name="Picture 2" descr="http://courtnet.courts.state.mn.us/Documents/100/docs/Court_Information_Office/MJB_Color_StackedBorde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786" y="6324600"/>
            <a:ext cx="533400" cy="533400"/>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0"/>
          </p:nvPr>
        </p:nvSpPr>
        <p:spPr/>
        <p:txBody>
          <a:bodyPr/>
          <a:lstStyle/>
          <a:p>
            <a:fld id="{72D77A9F-A6FB-44A6-A96C-28EE73F3FC1B}" type="slidenum">
              <a:rPr lang="en-US" smtClean="0"/>
              <a:t>19</a:t>
            </a:fld>
            <a:endParaRPr lang="en-US" dirty="0"/>
          </a:p>
        </p:txBody>
      </p:sp>
    </p:spTree>
    <p:extLst>
      <p:ext uri="{BB962C8B-B14F-4D97-AF65-F5344CB8AC3E}">
        <p14:creationId xmlns:p14="http://schemas.microsoft.com/office/powerpoint/2010/main" val="10448192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altLang="en-US" b="1" dirty="0" smtClean="0"/>
              <a:t>Overview of Presentation</a:t>
            </a:r>
          </a:p>
        </p:txBody>
      </p:sp>
      <p:sp>
        <p:nvSpPr>
          <p:cNvPr id="15363" name="Content Placeholder 2"/>
          <p:cNvSpPr>
            <a:spLocks noGrp="1"/>
          </p:cNvSpPr>
          <p:nvPr>
            <p:ph sz="quarter" idx="1"/>
          </p:nvPr>
        </p:nvSpPr>
        <p:spPr>
          <a:xfrm>
            <a:off x="152400" y="1524000"/>
            <a:ext cx="8839200" cy="5181600"/>
          </a:xfrm>
        </p:spPr>
        <p:txBody>
          <a:bodyPr>
            <a:noAutofit/>
          </a:bodyPr>
          <a:lstStyle/>
          <a:p>
            <a:pPr>
              <a:spcBef>
                <a:spcPts val="600"/>
              </a:spcBef>
              <a:spcAft>
                <a:spcPts val="600"/>
              </a:spcAft>
              <a:buClr>
                <a:schemeClr val="accent6">
                  <a:lumMod val="75000"/>
                </a:schemeClr>
              </a:buClr>
            </a:pPr>
            <a:r>
              <a:rPr lang="en-US" sz="3600" b="1" dirty="0" smtClean="0"/>
              <a:t>Why the rules were changed</a:t>
            </a:r>
          </a:p>
          <a:p>
            <a:pPr>
              <a:spcBef>
                <a:spcPts val="600"/>
              </a:spcBef>
              <a:spcAft>
                <a:spcPts val="600"/>
              </a:spcAft>
              <a:buClr>
                <a:schemeClr val="accent6">
                  <a:lumMod val="75000"/>
                </a:schemeClr>
              </a:buClr>
            </a:pPr>
            <a:r>
              <a:rPr lang="en-US" sz="3600" b="1" dirty="0" smtClean="0"/>
              <a:t>Transition to electronic access</a:t>
            </a:r>
          </a:p>
          <a:p>
            <a:pPr>
              <a:spcBef>
                <a:spcPts val="600"/>
              </a:spcBef>
              <a:spcAft>
                <a:spcPts val="600"/>
              </a:spcAft>
              <a:buClr>
                <a:schemeClr val="accent6">
                  <a:lumMod val="75000"/>
                </a:schemeClr>
              </a:buClr>
            </a:pPr>
            <a:r>
              <a:rPr lang="en-US" sz="3600" b="1" dirty="0" smtClean="0"/>
              <a:t>Responsibility of filers to segregate confidential documents and confidential information</a:t>
            </a:r>
          </a:p>
          <a:p>
            <a:pPr>
              <a:spcBef>
                <a:spcPts val="600"/>
              </a:spcBef>
              <a:spcAft>
                <a:spcPts val="600"/>
              </a:spcAft>
              <a:buClr>
                <a:schemeClr val="accent6">
                  <a:lumMod val="75000"/>
                </a:schemeClr>
              </a:buClr>
            </a:pPr>
            <a:r>
              <a:rPr lang="en-US" sz="3600" b="1" dirty="0" smtClean="0"/>
              <a:t>Electronic filing and service</a:t>
            </a:r>
          </a:p>
          <a:p>
            <a:pPr>
              <a:spcBef>
                <a:spcPts val="600"/>
              </a:spcBef>
              <a:spcAft>
                <a:spcPts val="600"/>
              </a:spcAft>
              <a:buClr>
                <a:schemeClr val="accent6">
                  <a:lumMod val="75000"/>
                </a:schemeClr>
              </a:buClr>
            </a:pPr>
            <a:r>
              <a:rPr lang="en-US" sz="3600" b="1" dirty="0" smtClean="0"/>
              <a:t>Notarization and signatures under penalty of perjury</a:t>
            </a:r>
          </a:p>
          <a:p>
            <a:pPr>
              <a:spcBef>
                <a:spcPts val="600"/>
              </a:spcBef>
              <a:spcAft>
                <a:spcPts val="600"/>
              </a:spcAft>
              <a:buClr>
                <a:schemeClr val="accent6">
                  <a:lumMod val="75000"/>
                </a:schemeClr>
              </a:buClr>
            </a:pPr>
            <a:endParaRPr lang="en-US" b="1" dirty="0" smtClean="0"/>
          </a:p>
        </p:txBody>
      </p:sp>
      <p:pic>
        <p:nvPicPr>
          <p:cNvPr id="7" name="Picture 2" descr="http://courtnet.courts.state.mn.us/Documents/100/docs/Court_Information_Office/MJB_Color_StackedBorde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786" y="6324600"/>
            <a:ext cx="533400" cy="533400"/>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0"/>
          </p:nvPr>
        </p:nvSpPr>
        <p:spPr/>
        <p:txBody>
          <a:bodyPr/>
          <a:lstStyle/>
          <a:p>
            <a:fld id="{72D77A9F-A6FB-44A6-A96C-28EE73F3FC1B}" type="slidenum">
              <a:rPr lang="en-US" smtClean="0"/>
              <a:t>2</a:t>
            </a:fld>
            <a:endParaRPr lang="en-US" dirty="0"/>
          </a:p>
        </p:txBody>
      </p:sp>
    </p:spTree>
    <p:extLst>
      <p:ext uri="{BB962C8B-B14F-4D97-AF65-F5344CB8AC3E}">
        <p14:creationId xmlns:p14="http://schemas.microsoft.com/office/powerpoint/2010/main" val="90348622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smtClean="0"/>
              <a:t>Confidential Documents – Form 11.3</a:t>
            </a:r>
            <a:endParaRPr lang="en-US" b="1" dirty="0"/>
          </a:p>
        </p:txBody>
      </p:sp>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8675" y="1828800"/>
            <a:ext cx="7486650" cy="45720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7" name="Picture 2" descr="http://courtnet.courts.state.mn.us/Documents/100/docs/Court_Information_Office/MJB_Color_StackedBorder.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786" y="6324600"/>
            <a:ext cx="533400" cy="533400"/>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0"/>
          </p:nvPr>
        </p:nvSpPr>
        <p:spPr/>
        <p:txBody>
          <a:bodyPr/>
          <a:lstStyle/>
          <a:p>
            <a:fld id="{72D77A9F-A6FB-44A6-A96C-28EE73F3FC1B}" type="slidenum">
              <a:rPr lang="en-US" smtClean="0"/>
              <a:t>20</a:t>
            </a:fld>
            <a:endParaRPr lang="en-US" dirty="0"/>
          </a:p>
        </p:txBody>
      </p:sp>
    </p:spTree>
    <p:extLst>
      <p:ext uri="{BB962C8B-B14F-4D97-AF65-F5344CB8AC3E}">
        <p14:creationId xmlns:p14="http://schemas.microsoft.com/office/powerpoint/2010/main" val="67226337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smtClean="0"/>
              <a:t>Sample Confidential Document – Form 11.3</a:t>
            </a:r>
            <a:endParaRPr lang="en-US" b="1" dirty="0"/>
          </a:p>
        </p:txBody>
      </p:sp>
      <p:pic>
        <p:nvPicPr>
          <p:cNvPr id="9" name="Picture 2" descr="http://courtnet.courts.state.mn.us/Documents/100/docs/Court_Information_Office/MJB_Color_StackedBorde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786" y="6324600"/>
            <a:ext cx="533400" cy="533400"/>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0"/>
          </p:nvPr>
        </p:nvSpPr>
        <p:spPr/>
        <p:txBody>
          <a:bodyPr/>
          <a:lstStyle/>
          <a:p>
            <a:fld id="{72D77A9F-A6FB-44A6-A96C-28EE73F3FC1B}" type="slidenum">
              <a:rPr lang="en-US" smtClean="0"/>
              <a:t>21</a:t>
            </a:fld>
            <a:endParaRPr lang="en-US" dirty="0"/>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085975"/>
            <a:ext cx="9163050" cy="3552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8129434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smtClean="0"/>
              <a:t>Example Form 11.3</a:t>
            </a:r>
            <a:endParaRPr lang="en-US" b="1" dirty="0"/>
          </a:p>
        </p:txBody>
      </p:sp>
      <p:pic>
        <p:nvPicPr>
          <p:cNvPr id="8" name="Picture 2" descr="http://courtnet.courts.state.mn.us/Documents/100/docs/Court_Information_Office/MJB_Color_StackedBorde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786" y="6324600"/>
            <a:ext cx="533400" cy="533400"/>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0"/>
          </p:nvPr>
        </p:nvSpPr>
        <p:spPr/>
        <p:txBody>
          <a:bodyPr/>
          <a:lstStyle/>
          <a:p>
            <a:fld id="{72D77A9F-A6FB-44A6-A96C-28EE73F3FC1B}" type="slidenum">
              <a:rPr lang="en-US" smtClean="0"/>
              <a:t>22</a:t>
            </a:fld>
            <a:endParaRPr lang="en-US" dirty="0"/>
          </a:p>
        </p:txBody>
      </p:sp>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6766" y="2168662"/>
            <a:ext cx="8354435" cy="268128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58915373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smtClean="0"/>
              <a:t>Failure to Comply</a:t>
            </a:r>
            <a:endParaRPr lang="en-US" b="1" dirty="0"/>
          </a:p>
        </p:txBody>
      </p:sp>
      <p:sp>
        <p:nvSpPr>
          <p:cNvPr id="6" name="Content Placeholder 5"/>
          <p:cNvSpPr>
            <a:spLocks noGrp="1"/>
          </p:cNvSpPr>
          <p:nvPr>
            <p:ph idx="1"/>
          </p:nvPr>
        </p:nvSpPr>
        <p:spPr/>
        <p:txBody>
          <a:bodyPr>
            <a:normAutofit/>
          </a:bodyPr>
          <a:lstStyle/>
          <a:p>
            <a:pPr>
              <a:spcBef>
                <a:spcPts val="600"/>
              </a:spcBef>
              <a:spcAft>
                <a:spcPts val="600"/>
              </a:spcAft>
            </a:pPr>
            <a:r>
              <a:rPr lang="en-US" b="1" dirty="0" smtClean="0"/>
              <a:t>If court staff see confidential </a:t>
            </a:r>
            <a:r>
              <a:rPr lang="en-US" b="1" u="sng" dirty="0" smtClean="0"/>
              <a:t>documents</a:t>
            </a:r>
            <a:r>
              <a:rPr lang="en-US" b="1" dirty="0" smtClean="0"/>
              <a:t> that have not been designated as confidential:</a:t>
            </a:r>
          </a:p>
          <a:p>
            <a:pPr lvl="1">
              <a:spcBef>
                <a:spcPts val="600"/>
              </a:spcBef>
              <a:spcAft>
                <a:spcPts val="600"/>
              </a:spcAft>
            </a:pPr>
            <a:r>
              <a:rPr lang="en-US" sz="3200" b="1" dirty="0" smtClean="0"/>
              <a:t>Court staff place the document on confidential status</a:t>
            </a:r>
          </a:p>
          <a:p>
            <a:pPr lvl="1">
              <a:spcBef>
                <a:spcPts val="600"/>
              </a:spcBef>
              <a:spcAft>
                <a:spcPts val="600"/>
              </a:spcAft>
            </a:pPr>
            <a:r>
              <a:rPr lang="en-US" sz="3200" b="1" dirty="0" smtClean="0"/>
              <a:t>Court staff will direct the filer to submit a confidential document cover sheet</a:t>
            </a:r>
          </a:p>
          <a:p>
            <a:pPr marL="341313" lvl="1" indent="0" algn="r">
              <a:spcBef>
                <a:spcPts val="600"/>
              </a:spcBef>
              <a:spcAft>
                <a:spcPts val="600"/>
              </a:spcAft>
              <a:buNone/>
            </a:pPr>
            <a:r>
              <a:rPr lang="en-US" dirty="0"/>
              <a:t>Minn. Juv. Prot. P. R. 8.04, </a:t>
            </a:r>
            <a:r>
              <a:rPr lang="en-US" dirty="0" err="1"/>
              <a:t>subd</a:t>
            </a:r>
            <a:r>
              <a:rPr lang="en-US" dirty="0"/>
              <a:t>. 5</a:t>
            </a:r>
            <a:endParaRPr lang="en-US" dirty="0" smtClean="0"/>
          </a:p>
        </p:txBody>
      </p:sp>
      <p:pic>
        <p:nvPicPr>
          <p:cNvPr id="7" name="Picture 2" descr="http://courtnet.courts.state.mn.us/Documents/100/docs/Court_Information_Office/MJB_Color_StackedBorde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786" y="6324600"/>
            <a:ext cx="533400" cy="533400"/>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0"/>
          </p:nvPr>
        </p:nvSpPr>
        <p:spPr/>
        <p:txBody>
          <a:bodyPr/>
          <a:lstStyle/>
          <a:p>
            <a:fld id="{72D77A9F-A6FB-44A6-A96C-28EE73F3FC1B}" type="slidenum">
              <a:rPr lang="en-US" smtClean="0"/>
              <a:t>23</a:t>
            </a:fld>
            <a:endParaRPr lang="en-US" dirty="0"/>
          </a:p>
        </p:txBody>
      </p:sp>
    </p:spTree>
    <p:extLst>
      <p:ext uri="{BB962C8B-B14F-4D97-AF65-F5344CB8AC3E}">
        <p14:creationId xmlns:p14="http://schemas.microsoft.com/office/powerpoint/2010/main" val="278371574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Filers’ Duty to Comply</a:t>
            </a:r>
            <a:endParaRPr lang="en-US" b="1" dirty="0"/>
          </a:p>
        </p:txBody>
      </p:sp>
      <p:sp>
        <p:nvSpPr>
          <p:cNvPr id="5" name="Content Placeholder 4"/>
          <p:cNvSpPr>
            <a:spLocks noGrp="1"/>
          </p:cNvSpPr>
          <p:nvPr>
            <p:ph idx="1"/>
          </p:nvPr>
        </p:nvSpPr>
        <p:spPr>
          <a:xfrm>
            <a:off x="304800" y="1600200"/>
            <a:ext cx="8458200" cy="4525963"/>
          </a:xfrm>
        </p:spPr>
        <p:txBody>
          <a:bodyPr>
            <a:noAutofit/>
          </a:bodyPr>
          <a:lstStyle/>
          <a:p>
            <a:pPr>
              <a:spcBef>
                <a:spcPts val="600"/>
              </a:spcBef>
              <a:spcAft>
                <a:spcPts val="600"/>
              </a:spcAft>
            </a:pPr>
            <a:r>
              <a:rPr lang="en-US" b="1" dirty="0" smtClean="0"/>
              <a:t>Court staff are NOT responsible for screening for confidential information and confidential documents</a:t>
            </a:r>
          </a:p>
          <a:p>
            <a:pPr>
              <a:spcBef>
                <a:spcPts val="600"/>
              </a:spcBef>
              <a:spcAft>
                <a:spcPts val="600"/>
              </a:spcAft>
            </a:pPr>
            <a:r>
              <a:rPr lang="en-US" b="1" dirty="0" smtClean="0"/>
              <a:t>Filers must segregate information with Forms 11.3 and 11.4</a:t>
            </a:r>
          </a:p>
          <a:p>
            <a:pPr>
              <a:spcBef>
                <a:spcPts val="600"/>
              </a:spcBef>
              <a:spcAft>
                <a:spcPts val="600"/>
              </a:spcAft>
            </a:pPr>
            <a:r>
              <a:rPr lang="en-US" b="1" dirty="0" smtClean="0"/>
              <a:t>Judges can sanction filers for non-compliance</a:t>
            </a:r>
          </a:p>
          <a:p>
            <a:pPr marL="0" indent="0">
              <a:spcBef>
                <a:spcPts val="600"/>
              </a:spcBef>
              <a:spcAft>
                <a:spcPts val="600"/>
              </a:spcAft>
              <a:buNone/>
            </a:pPr>
            <a:endParaRPr lang="en-US" dirty="0"/>
          </a:p>
          <a:p>
            <a:pPr marL="0" indent="0" algn="r">
              <a:spcBef>
                <a:spcPts val="600"/>
              </a:spcBef>
              <a:spcAft>
                <a:spcPts val="600"/>
              </a:spcAft>
              <a:buNone/>
            </a:pPr>
            <a:r>
              <a:rPr lang="en-US" dirty="0" smtClean="0"/>
              <a:t>Minn</a:t>
            </a:r>
            <a:r>
              <a:rPr lang="en-US" dirty="0"/>
              <a:t>. Juv. Prot. P. R. 8.04, </a:t>
            </a:r>
            <a:r>
              <a:rPr lang="en-US" dirty="0" err="1"/>
              <a:t>subd</a:t>
            </a:r>
            <a:r>
              <a:rPr lang="en-US" dirty="0"/>
              <a:t>. 5.</a:t>
            </a:r>
          </a:p>
        </p:txBody>
      </p:sp>
      <p:pic>
        <p:nvPicPr>
          <p:cNvPr id="6" name="Picture 2" descr="http://courtnet.courts.state.mn.us/Documents/100/docs/Court_Information_Office/MJB_Color_StackedBorde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786" y="6324600"/>
            <a:ext cx="533400" cy="533400"/>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0"/>
          </p:nvPr>
        </p:nvSpPr>
        <p:spPr/>
        <p:txBody>
          <a:bodyPr/>
          <a:lstStyle/>
          <a:p>
            <a:fld id="{72D77A9F-A6FB-44A6-A96C-28EE73F3FC1B}" type="slidenum">
              <a:rPr lang="en-US" smtClean="0"/>
              <a:t>24</a:t>
            </a:fld>
            <a:endParaRPr lang="en-US" dirty="0"/>
          </a:p>
        </p:txBody>
      </p:sp>
    </p:spTree>
    <p:extLst>
      <p:ext uri="{BB962C8B-B14F-4D97-AF65-F5344CB8AC3E}">
        <p14:creationId xmlns:p14="http://schemas.microsoft.com/office/powerpoint/2010/main" val="387947554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smtClean="0"/>
              <a:t>Social Workers and Guardians ad Litem</a:t>
            </a:r>
            <a:endParaRPr lang="en-US" b="1" dirty="0"/>
          </a:p>
        </p:txBody>
      </p:sp>
      <p:sp>
        <p:nvSpPr>
          <p:cNvPr id="6" name="Content Placeholder 5"/>
          <p:cNvSpPr>
            <a:spLocks noGrp="1"/>
          </p:cNvSpPr>
          <p:nvPr>
            <p:ph idx="1"/>
          </p:nvPr>
        </p:nvSpPr>
        <p:spPr/>
        <p:txBody>
          <a:bodyPr/>
          <a:lstStyle/>
          <a:p>
            <a:pPr>
              <a:spcBef>
                <a:spcPts val="600"/>
              </a:spcBef>
              <a:spcAft>
                <a:spcPts val="600"/>
              </a:spcAft>
            </a:pPr>
            <a:r>
              <a:rPr lang="en-US" b="1" dirty="0" smtClean="0"/>
              <a:t>Social worker and guardian ad litem reports shall not contain confidential information</a:t>
            </a:r>
          </a:p>
          <a:p>
            <a:pPr>
              <a:spcBef>
                <a:spcPts val="600"/>
              </a:spcBef>
              <a:spcAft>
                <a:spcPts val="600"/>
              </a:spcAft>
            </a:pPr>
            <a:r>
              <a:rPr lang="en-US" b="1" dirty="0" smtClean="0"/>
              <a:t>Social workers and guardians ad litem are responsible for complying with the court rules</a:t>
            </a:r>
          </a:p>
          <a:p>
            <a:pPr>
              <a:spcBef>
                <a:spcPts val="600"/>
              </a:spcBef>
              <a:spcAft>
                <a:spcPts val="600"/>
              </a:spcAft>
            </a:pPr>
            <a:r>
              <a:rPr lang="en-US" b="1" dirty="0" smtClean="0"/>
              <a:t>Social workers and guardians ad litem must use Forms 11.3 and 11.4</a:t>
            </a:r>
          </a:p>
        </p:txBody>
      </p:sp>
      <p:pic>
        <p:nvPicPr>
          <p:cNvPr id="7" name="Picture 2" descr="http://courtnet.courts.state.mn.us/Documents/100/docs/Court_Information_Office/MJB_Color_StackedBorde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786" y="6324600"/>
            <a:ext cx="533400" cy="533400"/>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0"/>
          </p:nvPr>
        </p:nvSpPr>
        <p:spPr/>
        <p:txBody>
          <a:bodyPr/>
          <a:lstStyle/>
          <a:p>
            <a:fld id="{72D77A9F-A6FB-44A6-A96C-28EE73F3FC1B}" type="slidenum">
              <a:rPr lang="en-US" smtClean="0"/>
              <a:t>25</a:t>
            </a:fld>
            <a:endParaRPr lang="en-US" dirty="0"/>
          </a:p>
        </p:txBody>
      </p:sp>
    </p:spTree>
    <p:extLst>
      <p:ext uri="{BB962C8B-B14F-4D97-AF65-F5344CB8AC3E}">
        <p14:creationId xmlns:p14="http://schemas.microsoft.com/office/powerpoint/2010/main" val="57794656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smtClean="0"/>
              <a:t>Social Worker Report – Current Practice</a:t>
            </a:r>
            <a:endParaRPr lang="en-US" b="1" dirty="0"/>
          </a:p>
        </p:txBody>
      </p:sp>
      <p:pic>
        <p:nvPicPr>
          <p:cNvPr id="307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28600" y="2168610"/>
            <a:ext cx="8796462" cy="362259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7" name="Picture 2" descr="http://courtnet.courts.state.mn.us/Documents/100/docs/Court_Information_Office/MJB_Color_StackedBorder.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786" y="6324600"/>
            <a:ext cx="533400" cy="533400"/>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0"/>
          </p:nvPr>
        </p:nvSpPr>
        <p:spPr/>
        <p:txBody>
          <a:bodyPr/>
          <a:lstStyle/>
          <a:p>
            <a:fld id="{72D77A9F-A6FB-44A6-A96C-28EE73F3FC1B}" type="slidenum">
              <a:rPr lang="en-US" smtClean="0"/>
              <a:t>26</a:t>
            </a:fld>
            <a:endParaRPr lang="en-US" dirty="0"/>
          </a:p>
        </p:txBody>
      </p:sp>
    </p:spTree>
    <p:extLst>
      <p:ext uri="{BB962C8B-B14F-4D97-AF65-F5344CB8AC3E}">
        <p14:creationId xmlns:p14="http://schemas.microsoft.com/office/powerpoint/2010/main" val="316730545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smtClean="0"/>
              <a:t>Social Worker Report – New Practice</a:t>
            </a:r>
            <a:endParaRPr lang="en-US" b="1" dirty="0"/>
          </a:p>
        </p:txBody>
      </p:sp>
      <p:pic>
        <p:nvPicPr>
          <p:cNvPr id="4099"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04800" y="1918688"/>
            <a:ext cx="8229600" cy="388898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9" name="Picture 2" descr="http://courtnet.courts.state.mn.us/Documents/100/docs/Court_Information_Office/MJB_Color_StackedBorder.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786" y="6324600"/>
            <a:ext cx="533400" cy="533400"/>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0"/>
          </p:nvPr>
        </p:nvSpPr>
        <p:spPr/>
        <p:txBody>
          <a:bodyPr/>
          <a:lstStyle/>
          <a:p>
            <a:fld id="{72D77A9F-A6FB-44A6-A96C-28EE73F3FC1B}" type="slidenum">
              <a:rPr lang="en-US" smtClean="0"/>
              <a:t>27</a:t>
            </a:fld>
            <a:endParaRPr lang="en-US" dirty="0"/>
          </a:p>
        </p:txBody>
      </p:sp>
    </p:spTree>
    <p:extLst>
      <p:ext uri="{BB962C8B-B14F-4D97-AF65-F5344CB8AC3E}">
        <p14:creationId xmlns:p14="http://schemas.microsoft.com/office/powerpoint/2010/main" val="380943233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smtClean="0"/>
              <a:t>Social Worker – Form 11.4</a:t>
            </a:r>
            <a:endParaRPr lang="en-US" b="1" dirty="0"/>
          </a:p>
        </p:txBody>
      </p:sp>
      <p:pic>
        <p:nvPicPr>
          <p:cNvPr id="512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3425" y="2238375"/>
            <a:ext cx="7677150" cy="238125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3" name="Picture 2" descr="http://courtnet.courts.state.mn.us/Documents/100/docs/Court_Information_Office/MJB_Color_StackedBorder.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786" y="6324600"/>
            <a:ext cx="533400" cy="533400"/>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0"/>
          </p:nvPr>
        </p:nvSpPr>
        <p:spPr/>
        <p:txBody>
          <a:bodyPr/>
          <a:lstStyle/>
          <a:p>
            <a:fld id="{72D77A9F-A6FB-44A6-A96C-28EE73F3FC1B}" type="slidenum">
              <a:rPr lang="en-US" smtClean="0"/>
              <a:t>28</a:t>
            </a:fld>
            <a:endParaRPr lang="en-US" dirty="0"/>
          </a:p>
        </p:txBody>
      </p:sp>
    </p:spTree>
    <p:extLst>
      <p:ext uri="{BB962C8B-B14F-4D97-AF65-F5344CB8AC3E}">
        <p14:creationId xmlns:p14="http://schemas.microsoft.com/office/powerpoint/2010/main" val="333722358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smtClean="0"/>
              <a:t>Implications for Court Staff and Judges</a:t>
            </a:r>
            <a:endParaRPr lang="en-US" b="1" dirty="0"/>
          </a:p>
        </p:txBody>
      </p:sp>
      <p:sp>
        <p:nvSpPr>
          <p:cNvPr id="6" name="Content Placeholder 5"/>
          <p:cNvSpPr>
            <a:spLocks noGrp="1"/>
          </p:cNvSpPr>
          <p:nvPr>
            <p:ph idx="1"/>
          </p:nvPr>
        </p:nvSpPr>
        <p:spPr>
          <a:xfrm>
            <a:off x="304800" y="1646237"/>
            <a:ext cx="8458200" cy="4525963"/>
          </a:xfrm>
        </p:spPr>
        <p:txBody>
          <a:bodyPr>
            <a:normAutofit lnSpcReduction="10000"/>
          </a:bodyPr>
          <a:lstStyle/>
          <a:p>
            <a:pPr>
              <a:spcBef>
                <a:spcPts val="600"/>
              </a:spcBef>
              <a:spcAft>
                <a:spcPts val="600"/>
              </a:spcAft>
            </a:pPr>
            <a:r>
              <a:rPr lang="en-US" b="1" dirty="0" smtClean="0"/>
              <a:t>Court staff cannot include confidential information in records they create – hearing notices, registers of actions, calendars</a:t>
            </a:r>
          </a:p>
          <a:p>
            <a:pPr>
              <a:spcBef>
                <a:spcPts val="600"/>
              </a:spcBef>
              <a:spcAft>
                <a:spcPts val="600"/>
              </a:spcAft>
            </a:pPr>
            <a:r>
              <a:rPr lang="en-US" b="1" dirty="0" smtClean="0"/>
              <a:t>Judges have discretion to include confidential information in orders they create, but should do so cautiously</a:t>
            </a:r>
          </a:p>
          <a:p>
            <a:pPr>
              <a:spcBef>
                <a:spcPts val="600"/>
              </a:spcBef>
              <a:spcAft>
                <a:spcPts val="600"/>
              </a:spcAft>
            </a:pPr>
            <a:r>
              <a:rPr lang="en-US" b="1" dirty="0" smtClean="0"/>
              <a:t>Orders need to incorporate confidential attachments containing children’s names</a:t>
            </a:r>
          </a:p>
          <a:p>
            <a:pPr marL="0" indent="0" algn="r">
              <a:spcBef>
                <a:spcPts val="600"/>
              </a:spcBef>
              <a:spcAft>
                <a:spcPts val="600"/>
              </a:spcAft>
              <a:buNone/>
            </a:pPr>
            <a:r>
              <a:rPr lang="en-US" sz="2800" dirty="0"/>
              <a:t>Minn. Juv. Prot. P. R. </a:t>
            </a:r>
            <a:r>
              <a:rPr lang="en-US" sz="2800" dirty="0" smtClean="0"/>
              <a:t>8.05</a:t>
            </a:r>
            <a:endParaRPr lang="en-US" sz="2800" dirty="0"/>
          </a:p>
        </p:txBody>
      </p:sp>
      <p:pic>
        <p:nvPicPr>
          <p:cNvPr id="7" name="Picture 2" descr="http://courtnet.courts.state.mn.us/Documents/100/docs/Court_Information_Office/MJB_Color_StackedBorde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786" y="6324600"/>
            <a:ext cx="533400" cy="533400"/>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0"/>
          </p:nvPr>
        </p:nvSpPr>
        <p:spPr/>
        <p:txBody>
          <a:bodyPr/>
          <a:lstStyle/>
          <a:p>
            <a:fld id="{72D77A9F-A6FB-44A6-A96C-28EE73F3FC1B}" type="slidenum">
              <a:rPr lang="en-US" smtClean="0"/>
              <a:t>29</a:t>
            </a:fld>
            <a:endParaRPr lang="en-US" dirty="0"/>
          </a:p>
        </p:txBody>
      </p:sp>
    </p:spTree>
    <p:extLst>
      <p:ext uri="{BB962C8B-B14F-4D97-AF65-F5344CB8AC3E}">
        <p14:creationId xmlns:p14="http://schemas.microsoft.com/office/powerpoint/2010/main" val="29071358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altLang="en-US" b="1" dirty="0" smtClean="0"/>
              <a:t>Why the CHIPS Rules Were Changed</a:t>
            </a:r>
          </a:p>
        </p:txBody>
      </p:sp>
      <p:sp>
        <p:nvSpPr>
          <p:cNvPr id="15363" name="Content Placeholder 2"/>
          <p:cNvSpPr>
            <a:spLocks noGrp="1"/>
          </p:cNvSpPr>
          <p:nvPr>
            <p:ph sz="quarter" idx="1"/>
          </p:nvPr>
        </p:nvSpPr>
        <p:spPr>
          <a:xfrm>
            <a:off x="152400" y="1646237"/>
            <a:ext cx="8839200" cy="4906963"/>
          </a:xfrm>
        </p:spPr>
        <p:txBody>
          <a:bodyPr>
            <a:noAutofit/>
          </a:bodyPr>
          <a:lstStyle/>
          <a:p>
            <a:pPr>
              <a:spcBef>
                <a:spcPts val="600"/>
              </a:spcBef>
              <a:spcAft>
                <a:spcPts val="600"/>
              </a:spcAft>
              <a:buClr>
                <a:schemeClr val="accent6">
                  <a:lumMod val="75000"/>
                </a:schemeClr>
              </a:buClr>
            </a:pPr>
            <a:r>
              <a:rPr lang="en-US" b="1" dirty="0" smtClean="0"/>
              <a:t>To authorize </a:t>
            </a:r>
            <a:r>
              <a:rPr lang="en-US" sz="3200" b="1" dirty="0" smtClean="0"/>
              <a:t>electronic access to juvenile protection court records</a:t>
            </a:r>
            <a:endParaRPr lang="en-US" b="1" dirty="0" smtClean="0"/>
          </a:p>
          <a:p>
            <a:pPr>
              <a:spcBef>
                <a:spcPts val="600"/>
              </a:spcBef>
              <a:spcAft>
                <a:spcPts val="600"/>
              </a:spcAft>
              <a:buClr>
                <a:schemeClr val="accent6">
                  <a:lumMod val="75000"/>
                </a:schemeClr>
              </a:buClr>
            </a:pPr>
            <a:r>
              <a:rPr lang="en-US" b="1" dirty="0" smtClean="0"/>
              <a:t>To expand use of electronic filing and service to juvenile protection cases</a:t>
            </a:r>
          </a:p>
          <a:p>
            <a:pPr>
              <a:spcBef>
                <a:spcPts val="600"/>
              </a:spcBef>
              <a:spcAft>
                <a:spcPts val="600"/>
              </a:spcAft>
              <a:buClr>
                <a:schemeClr val="accent6">
                  <a:lumMod val="75000"/>
                </a:schemeClr>
              </a:buClr>
            </a:pPr>
            <a:r>
              <a:rPr lang="en-US" b="1" dirty="0" smtClean="0"/>
              <a:t>To adjust</a:t>
            </a:r>
            <a:r>
              <a:rPr lang="en-US" sz="3200" b="1" dirty="0" smtClean="0"/>
              <a:t> the requirement for notarization of documents and allow signatures under penalty of perjury pursuant to Minn. Stat. § 358.116</a:t>
            </a:r>
          </a:p>
        </p:txBody>
      </p:sp>
      <p:pic>
        <p:nvPicPr>
          <p:cNvPr id="6" name="Picture 2" descr="http://courtnet.courts.state.mn.us/Documents/100/docs/Court_Information_Office/MJB_Color_StackedBorde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786" y="6324600"/>
            <a:ext cx="533400" cy="533400"/>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0"/>
          </p:nvPr>
        </p:nvSpPr>
        <p:spPr/>
        <p:txBody>
          <a:bodyPr/>
          <a:lstStyle/>
          <a:p>
            <a:fld id="{72D77A9F-A6FB-44A6-A96C-28EE73F3FC1B}" type="slidenum">
              <a:rPr lang="en-US" smtClean="0"/>
              <a:t>3</a:t>
            </a:fld>
            <a:endParaRPr lang="en-US" dirty="0"/>
          </a:p>
        </p:txBody>
      </p:sp>
    </p:spTree>
    <p:extLst>
      <p:ext uri="{BB962C8B-B14F-4D97-AF65-F5344CB8AC3E}">
        <p14:creationId xmlns:p14="http://schemas.microsoft.com/office/powerpoint/2010/main" val="54212124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b="1" dirty="0" smtClean="0"/>
              <a:t>Example of a Publicly Accessible Order</a:t>
            </a:r>
            <a:endParaRPr lang="en-US" b="1" dirty="0"/>
          </a:p>
        </p:txBody>
      </p:sp>
      <p:pic>
        <p:nvPicPr>
          <p:cNvPr id="5" name="Picture 2" descr="http://courtnet.courts.state.mn.us/Documents/100/docs/Court_Information_Office/MJB_Color_StackedBorde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786" y="6324600"/>
            <a:ext cx="533400" cy="5334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9914" y="1890713"/>
            <a:ext cx="8761686" cy="42052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0"/>
          </p:nvPr>
        </p:nvSpPr>
        <p:spPr/>
        <p:txBody>
          <a:bodyPr/>
          <a:lstStyle/>
          <a:p>
            <a:fld id="{72D77A9F-A6FB-44A6-A96C-28EE73F3FC1B}" type="slidenum">
              <a:rPr lang="en-US" smtClean="0"/>
              <a:t>30</a:t>
            </a:fld>
            <a:endParaRPr lang="en-US" dirty="0"/>
          </a:p>
        </p:txBody>
      </p:sp>
    </p:spTree>
    <p:extLst>
      <p:ext uri="{BB962C8B-B14F-4D97-AF65-F5344CB8AC3E}">
        <p14:creationId xmlns:p14="http://schemas.microsoft.com/office/powerpoint/2010/main" val="29153619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smtClean="0"/>
              <a:t>Order with Segregated Information</a:t>
            </a:r>
            <a:endParaRPr lang="en-US" b="1" dirty="0"/>
          </a:p>
        </p:txBody>
      </p:sp>
      <p:pic>
        <p:nvPicPr>
          <p:cNvPr id="6" name="Picture 2" descr="http://courtnet.courts.state.mn.us/Documents/100/docs/Court_Information_Office/MJB_Color_StackedBorde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786" y="6324600"/>
            <a:ext cx="533400" cy="53340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9914" y="1981200"/>
            <a:ext cx="8796337" cy="403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0"/>
          </p:nvPr>
        </p:nvSpPr>
        <p:spPr/>
        <p:txBody>
          <a:bodyPr/>
          <a:lstStyle/>
          <a:p>
            <a:fld id="{72D77A9F-A6FB-44A6-A96C-28EE73F3FC1B}" type="slidenum">
              <a:rPr lang="en-US" smtClean="0"/>
              <a:t>31</a:t>
            </a:fld>
            <a:endParaRPr lang="en-US" dirty="0"/>
          </a:p>
        </p:txBody>
      </p:sp>
    </p:spTree>
    <p:extLst>
      <p:ext uri="{BB962C8B-B14F-4D97-AF65-F5344CB8AC3E}">
        <p14:creationId xmlns:p14="http://schemas.microsoft.com/office/powerpoint/2010/main" val="334787707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smtClean="0"/>
              <a:t>Attachment with Child’s Name</a:t>
            </a:r>
            <a:endParaRPr lang="en-US" b="1" dirty="0"/>
          </a:p>
        </p:txBody>
      </p:sp>
      <p:pic>
        <p:nvPicPr>
          <p:cNvPr id="6" name="Picture 2" descr="http://courtnet.courts.state.mn.us/Documents/100/docs/Court_Information_Office/MJB_Color_StackedBorde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786" y="6324600"/>
            <a:ext cx="533400" cy="533400"/>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0"/>
          </p:nvPr>
        </p:nvSpPr>
        <p:spPr/>
        <p:txBody>
          <a:bodyPr/>
          <a:lstStyle/>
          <a:p>
            <a:fld id="{72D77A9F-A6FB-44A6-A96C-28EE73F3FC1B}" type="slidenum">
              <a:rPr lang="en-US" smtClean="0"/>
              <a:t>32</a:t>
            </a:fld>
            <a:endParaRPr lang="en-US" dirty="0"/>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228850"/>
            <a:ext cx="9143999" cy="283430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29853573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smtClean="0"/>
              <a:t>Electronic Filing of Documents</a:t>
            </a:r>
            <a:endParaRPr lang="en-US" b="1" dirty="0"/>
          </a:p>
        </p:txBody>
      </p:sp>
      <p:sp>
        <p:nvSpPr>
          <p:cNvPr id="6" name="Content Placeholder 5"/>
          <p:cNvSpPr>
            <a:spLocks noGrp="1"/>
          </p:cNvSpPr>
          <p:nvPr>
            <p:ph idx="1"/>
          </p:nvPr>
        </p:nvSpPr>
        <p:spPr>
          <a:xfrm>
            <a:off x="304800" y="1722437"/>
            <a:ext cx="8610600" cy="4983163"/>
          </a:xfrm>
        </p:spPr>
        <p:txBody>
          <a:bodyPr>
            <a:noAutofit/>
          </a:bodyPr>
          <a:lstStyle/>
          <a:p>
            <a:pPr>
              <a:spcBef>
                <a:spcPts val="600"/>
              </a:spcBef>
              <a:spcAft>
                <a:spcPts val="600"/>
              </a:spcAft>
            </a:pPr>
            <a:r>
              <a:rPr lang="en-US" b="1" dirty="0" smtClean="0"/>
              <a:t>General Rule of Practice 14,  which applies to CHIPS and adoption cases, requires electronic filing of documents for “Select Users”</a:t>
            </a:r>
          </a:p>
          <a:p>
            <a:pPr lvl="1">
              <a:spcBef>
                <a:spcPts val="600"/>
              </a:spcBef>
              <a:spcAft>
                <a:spcPts val="600"/>
              </a:spcAft>
            </a:pPr>
            <a:r>
              <a:rPr lang="en-US" sz="3200" b="1" dirty="0" smtClean="0"/>
              <a:t>This starts 7/1/15 in the eCourtMN pilot counties, and 7/1/16 in the remaining 76 counties</a:t>
            </a:r>
          </a:p>
          <a:p>
            <a:pPr>
              <a:spcBef>
                <a:spcPts val="600"/>
              </a:spcBef>
              <a:spcAft>
                <a:spcPts val="600"/>
              </a:spcAft>
            </a:pPr>
            <a:r>
              <a:rPr lang="en-US" b="1" dirty="0" smtClean="0"/>
              <a:t>Excused only by order of Chief Judge upon good cause shown</a:t>
            </a:r>
          </a:p>
          <a:p>
            <a:pPr marL="341313" lvl="1" indent="0" algn="r">
              <a:spcBef>
                <a:spcPts val="600"/>
              </a:spcBef>
              <a:spcAft>
                <a:spcPts val="600"/>
              </a:spcAft>
              <a:buNone/>
            </a:pPr>
            <a:r>
              <a:rPr lang="en-US" dirty="0"/>
              <a:t>Minn. Gen. R. </a:t>
            </a:r>
            <a:r>
              <a:rPr lang="en-US" dirty="0" err="1"/>
              <a:t>Prac</a:t>
            </a:r>
            <a:r>
              <a:rPr lang="en-US" dirty="0"/>
              <a:t>. 14.01(b); Minn. Juv. Prot. P. R. 31.01, </a:t>
            </a:r>
            <a:r>
              <a:rPr lang="en-US" dirty="0" err="1"/>
              <a:t>subd</a:t>
            </a:r>
            <a:r>
              <a:rPr lang="en-US" dirty="0"/>
              <a:t>. 1; Minn. </a:t>
            </a:r>
            <a:r>
              <a:rPr lang="en-US" dirty="0" err="1"/>
              <a:t>Adop</a:t>
            </a:r>
            <a:r>
              <a:rPr lang="en-US" dirty="0"/>
              <a:t>. P. R. 25.01, </a:t>
            </a:r>
            <a:r>
              <a:rPr lang="en-US" dirty="0" err="1"/>
              <a:t>subd</a:t>
            </a:r>
            <a:r>
              <a:rPr lang="en-US" dirty="0"/>
              <a:t>. 1.</a:t>
            </a:r>
            <a:endParaRPr lang="en-US" dirty="0" smtClean="0"/>
          </a:p>
        </p:txBody>
      </p:sp>
      <p:pic>
        <p:nvPicPr>
          <p:cNvPr id="7" name="Picture 2" descr="http://courtnet.courts.state.mn.us/Documents/100/docs/Court_Information_Office/MJB_Color_StackedBorde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786" y="6324600"/>
            <a:ext cx="533400" cy="533400"/>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0"/>
          </p:nvPr>
        </p:nvSpPr>
        <p:spPr/>
        <p:txBody>
          <a:bodyPr/>
          <a:lstStyle/>
          <a:p>
            <a:fld id="{72D77A9F-A6FB-44A6-A96C-28EE73F3FC1B}" type="slidenum">
              <a:rPr lang="en-US" smtClean="0"/>
              <a:t>33</a:t>
            </a:fld>
            <a:endParaRPr lang="en-US" dirty="0"/>
          </a:p>
        </p:txBody>
      </p:sp>
    </p:spTree>
    <p:extLst>
      <p:ext uri="{BB962C8B-B14F-4D97-AF65-F5344CB8AC3E}">
        <p14:creationId xmlns:p14="http://schemas.microsoft.com/office/powerpoint/2010/main" val="24110397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smtClean="0"/>
              <a:t>Who is a “Select User”?</a:t>
            </a:r>
            <a:endParaRPr lang="en-US" b="1" dirty="0"/>
          </a:p>
        </p:txBody>
      </p:sp>
      <p:sp>
        <p:nvSpPr>
          <p:cNvPr id="6" name="Content Placeholder 5"/>
          <p:cNvSpPr>
            <a:spLocks noGrp="1"/>
          </p:cNvSpPr>
          <p:nvPr>
            <p:ph idx="1"/>
          </p:nvPr>
        </p:nvSpPr>
        <p:spPr>
          <a:xfrm>
            <a:off x="304800" y="1600200"/>
            <a:ext cx="8458200" cy="4525963"/>
          </a:xfrm>
        </p:spPr>
        <p:txBody>
          <a:bodyPr>
            <a:normAutofit/>
          </a:bodyPr>
          <a:lstStyle/>
          <a:p>
            <a:pPr>
              <a:spcBef>
                <a:spcPts val="600"/>
              </a:spcBef>
              <a:spcAft>
                <a:spcPts val="600"/>
              </a:spcAft>
            </a:pPr>
            <a:r>
              <a:rPr lang="en-US" b="1" dirty="0" smtClean="0"/>
              <a:t>“Select Users” are:</a:t>
            </a:r>
          </a:p>
          <a:p>
            <a:pPr lvl="1">
              <a:spcBef>
                <a:spcPts val="600"/>
              </a:spcBef>
              <a:spcAft>
                <a:spcPts val="600"/>
              </a:spcAft>
            </a:pPr>
            <a:r>
              <a:rPr lang="en-US" sz="3200" b="1" dirty="0" smtClean="0"/>
              <a:t>Attorneys</a:t>
            </a:r>
          </a:p>
          <a:p>
            <a:pPr lvl="1">
              <a:spcBef>
                <a:spcPts val="600"/>
              </a:spcBef>
              <a:spcAft>
                <a:spcPts val="600"/>
              </a:spcAft>
            </a:pPr>
            <a:r>
              <a:rPr lang="en-US" sz="3200" b="1" dirty="0" smtClean="0"/>
              <a:t>Guardians ad litem</a:t>
            </a:r>
          </a:p>
          <a:p>
            <a:pPr lvl="1">
              <a:spcBef>
                <a:spcPts val="600"/>
              </a:spcBef>
              <a:spcAft>
                <a:spcPts val="600"/>
              </a:spcAft>
            </a:pPr>
            <a:r>
              <a:rPr lang="en-US" sz="3200" b="1" dirty="0" smtClean="0"/>
              <a:t>Government agencies</a:t>
            </a:r>
            <a:endParaRPr lang="en-US" sz="3200" b="1" dirty="0"/>
          </a:p>
          <a:p>
            <a:pPr lvl="2">
              <a:spcBef>
                <a:spcPts val="600"/>
              </a:spcBef>
              <a:spcAft>
                <a:spcPts val="600"/>
              </a:spcAft>
            </a:pPr>
            <a:r>
              <a:rPr lang="en-US" sz="3200" b="1" dirty="0" smtClean="0"/>
              <a:t>Social workers are Select Users because they are employees of government agencies</a:t>
            </a:r>
          </a:p>
          <a:p>
            <a:pPr marL="0" indent="0" algn="r">
              <a:spcBef>
                <a:spcPts val="600"/>
              </a:spcBef>
              <a:spcAft>
                <a:spcPts val="600"/>
              </a:spcAft>
              <a:buNone/>
            </a:pPr>
            <a:r>
              <a:rPr lang="en-US" sz="2800" dirty="0"/>
              <a:t>Minn. Gen. R. </a:t>
            </a:r>
            <a:r>
              <a:rPr lang="en-US" sz="2800" dirty="0" err="1"/>
              <a:t>Prac</a:t>
            </a:r>
            <a:r>
              <a:rPr lang="en-US" sz="2800" dirty="0"/>
              <a:t>. </a:t>
            </a:r>
            <a:r>
              <a:rPr lang="en-US" sz="2800" dirty="0" smtClean="0"/>
              <a:t>14.01(a)(10).</a:t>
            </a:r>
            <a:endParaRPr lang="en-US" sz="2800" b="1" dirty="0" smtClean="0"/>
          </a:p>
        </p:txBody>
      </p:sp>
      <p:pic>
        <p:nvPicPr>
          <p:cNvPr id="7" name="Picture 2" descr="http://courtnet.courts.state.mn.us/Documents/100/docs/Court_Information_Office/MJB_Color_StackedBorde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786" y="6324600"/>
            <a:ext cx="533400" cy="533400"/>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0"/>
          </p:nvPr>
        </p:nvSpPr>
        <p:spPr/>
        <p:txBody>
          <a:bodyPr/>
          <a:lstStyle/>
          <a:p>
            <a:fld id="{72D77A9F-A6FB-44A6-A96C-28EE73F3FC1B}" type="slidenum">
              <a:rPr lang="en-US" smtClean="0"/>
              <a:t>34</a:t>
            </a:fld>
            <a:endParaRPr lang="en-US" dirty="0"/>
          </a:p>
        </p:txBody>
      </p:sp>
    </p:spTree>
    <p:extLst>
      <p:ext uri="{BB962C8B-B14F-4D97-AF65-F5344CB8AC3E}">
        <p14:creationId xmlns:p14="http://schemas.microsoft.com/office/powerpoint/2010/main" val="400419876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smtClean="0"/>
              <a:t>Voluntary Electronic Filing</a:t>
            </a:r>
            <a:endParaRPr lang="en-US" b="1" dirty="0"/>
          </a:p>
        </p:txBody>
      </p:sp>
      <p:sp>
        <p:nvSpPr>
          <p:cNvPr id="6" name="Content Placeholder 5"/>
          <p:cNvSpPr>
            <a:spLocks noGrp="1"/>
          </p:cNvSpPr>
          <p:nvPr>
            <p:ph idx="1"/>
          </p:nvPr>
        </p:nvSpPr>
        <p:spPr/>
        <p:txBody>
          <a:bodyPr>
            <a:normAutofit/>
          </a:bodyPr>
          <a:lstStyle/>
          <a:p>
            <a:pPr>
              <a:spcBef>
                <a:spcPts val="600"/>
              </a:spcBef>
              <a:spcAft>
                <a:spcPts val="600"/>
              </a:spcAft>
            </a:pPr>
            <a:r>
              <a:rPr lang="en-US" b="1" dirty="0" smtClean="0"/>
              <a:t>Once electronic filing is available to Select Users, all other filers (including self-represented litigants) have the option of filing electronically</a:t>
            </a:r>
          </a:p>
          <a:p>
            <a:pPr>
              <a:spcBef>
                <a:spcPts val="600"/>
              </a:spcBef>
              <a:spcAft>
                <a:spcPts val="600"/>
              </a:spcAft>
            </a:pPr>
            <a:r>
              <a:rPr lang="en-US" b="1" dirty="0" smtClean="0"/>
              <a:t>Anyone who chooses to file electronically must continue to file electronically for the rest of the case, unless excused by order of the presiding judge</a:t>
            </a:r>
          </a:p>
          <a:p>
            <a:pPr marL="0" indent="0" algn="r">
              <a:spcBef>
                <a:spcPts val="600"/>
              </a:spcBef>
              <a:spcAft>
                <a:spcPts val="600"/>
              </a:spcAft>
              <a:buNone/>
            </a:pPr>
            <a:r>
              <a:rPr lang="en-US" sz="2800" dirty="0"/>
              <a:t>Minn. Gen. R. </a:t>
            </a:r>
            <a:r>
              <a:rPr lang="en-US" sz="2800" dirty="0" err="1"/>
              <a:t>Prac</a:t>
            </a:r>
            <a:r>
              <a:rPr lang="en-US" sz="2800" dirty="0"/>
              <a:t>. </a:t>
            </a:r>
            <a:r>
              <a:rPr lang="en-US" sz="2800" dirty="0" smtClean="0"/>
              <a:t>14.01(b).</a:t>
            </a:r>
            <a:endParaRPr lang="en-US" sz="2800" b="1" dirty="0"/>
          </a:p>
        </p:txBody>
      </p:sp>
      <p:pic>
        <p:nvPicPr>
          <p:cNvPr id="7" name="Picture 2" descr="http://courtnet.courts.state.mn.us/Documents/100/docs/Court_Information_Office/MJB_Color_StackedBorde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786" y="6324600"/>
            <a:ext cx="533400" cy="533400"/>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0"/>
          </p:nvPr>
        </p:nvSpPr>
        <p:spPr/>
        <p:txBody>
          <a:bodyPr/>
          <a:lstStyle/>
          <a:p>
            <a:fld id="{72D77A9F-A6FB-44A6-A96C-28EE73F3FC1B}" type="slidenum">
              <a:rPr lang="en-US" smtClean="0"/>
              <a:t>35</a:t>
            </a:fld>
            <a:endParaRPr lang="en-US" dirty="0"/>
          </a:p>
        </p:txBody>
      </p:sp>
    </p:spTree>
    <p:extLst>
      <p:ext uri="{BB962C8B-B14F-4D97-AF65-F5344CB8AC3E}">
        <p14:creationId xmlns:p14="http://schemas.microsoft.com/office/powerpoint/2010/main" val="339697406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smtClean="0"/>
              <a:t>Exceptions to Electronic Filing: ICWA</a:t>
            </a:r>
            <a:endParaRPr lang="en-US" b="1" dirty="0"/>
          </a:p>
        </p:txBody>
      </p:sp>
      <p:sp>
        <p:nvSpPr>
          <p:cNvPr id="6" name="Content Placeholder 5"/>
          <p:cNvSpPr>
            <a:spLocks noGrp="1"/>
          </p:cNvSpPr>
          <p:nvPr>
            <p:ph idx="1"/>
          </p:nvPr>
        </p:nvSpPr>
        <p:spPr/>
        <p:txBody>
          <a:bodyPr>
            <a:normAutofit/>
          </a:bodyPr>
          <a:lstStyle/>
          <a:p>
            <a:pPr>
              <a:spcBef>
                <a:spcPts val="600"/>
              </a:spcBef>
              <a:spcAft>
                <a:spcPts val="600"/>
              </a:spcAft>
            </a:pPr>
            <a:r>
              <a:rPr lang="en-US" b="1" dirty="0" smtClean="0"/>
              <a:t>Attorneys representing Indian tribes are not required to use the electronic filing system, but may do so voluntarily</a:t>
            </a:r>
          </a:p>
          <a:p>
            <a:pPr>
              <a:spcBef>
                <a:spcPts val="600"/>
              </a:spcBef>
              <a:spcAft>
                <a:spcPts val="600"/>
              </a:spcAft>
            </a:pPr>
            <a:r>
              <a:rPr lang="en-US" b="1" dirty="0" smtClean="0"/>
              <a:t>This exception is made to ensure the tribes can fully exercise their rights under the Indian Child Welfare Act.</a:t>
            </a:r>
          </a:p>
          <a:p>
            <a:pPr marL="0" indent="0" algn="r">
              <a:spcBef>
                <a:spcPts val="600"/>
              </a:spcBef>
              <a:spcAft>
                <a:spcPts val="600"/>
              </a:spcAft>
              <a:buNone/>
            </a:pPr>
            <a:r>
              <a:rPr lang="en-US" sz="2800" dirty="0"/>
              <a:t>Minn. Juv. Prot. P. R. 3.06; Minn. </a:t>
            </a:r>
            <a:r>
              <a:rPr lang="en-US" sz="2800" dirty="0" err="1"/>
              <a:t>Adop</a:t>
            </a:r>
            <a:r>
              <a:rPr lang="en-US" sz="2800" dirty="0"/>
              <a:t>. P. R. 3.09</a:t>
            </a:r>
          </a:p>
        </p:txBody>
      </p:sp>
      <p:pic>
        <p:nvPicPr>
          <p:cNvPr id="7" name="Picture 2" descr="http://courtnet.courts.state.mn.us/Documents/100/docs/Court_Information_Office/MJB_Color_StackedBorde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786" y="6324600"/>
            <a:ext cx="533400" cy="533400"/>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0"/>
          </p:nvPr>
        </p:nvSpPr>
        <p:spPr/>
        <p:txBody>
          <a:bodyPr/>
          <a:lstStyle/>
          <a:p>
            <a:fld id="{72D77A9F-A6FB-44A6-A96C-28EE73F3FC1B}" type="slidenum">
              <a:rPr lang="en-US" smtClean="0"/>
              <a:t>36</a:t>
            </a:fld>
            <a:endParaRPr lang="en-US" dirty="0"/>
          </a:p>
        </p:txBody>
      </p:sp>
    </p:spTree>
    <p:extLst>
      <p:ext uri="{BB962C8B-B14F-4D97-AF65-F5344CB8AC3E}">
        <p14:creationId xmlns:p14="http://schemas.microsoft.com/office/powerpoint/2010/main" val="132683756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Exceptions to Electronic </a:t>
            </a:r>
            <a:r>
              <a:rPr lang="en-US" b="1" dirty="0" smtClean="0"/>
              <a:t>Filing: </a:t>
            </a:r>
            <a:r>
              <a:rPr lang="en-US" b="1" i="1" dirty="0" smtClean="0"/>
              <a:t>In camera</a:t>
            </a:r>
            <a:endParaRPr lang="en-US" dirty="0"/>
          </a:p>
        </p:txBody>
      </p:sp>
      <p:sp>
        <p:nvSpPr>
          <p:cNvPr id="5" name="Content Placeholder 4"/>
          <p:cNvSpPr>
            <a:spLocks noGrp="1"/>
          </p:cNvSpPr>
          <p:nvPr>
            <p:ph idx="1"/>
          </p:nvPr>
        </p:nvSpPr>
        <p:spPr/>
        <p:txBody>
          <a:bodyPr>
            <a:normAutofit/>
          </a:bodyPr>
          <a:lstStyle/>
          <a:p>
            <a:pPr>
              <a:spcBef>
                <a:spcPts val="600"/>
              </a:spcBef>
              <a:spcAft>
                <a:spcPts val="600"/>
              </a:spcAft>
            </a:pPr>
            <a:r>
              <a:rPr lang="en-US" b="1" dirty="0" smtClean="0"/>
              <a:t>Documents submitted for </a:t>
            </a:r>
            <a:r>
              <a:rPr lang="en-US" b="1" i="1" dirty="0" smtClean="0"/>
              <a:t>in camera</a:t>
            </a:r>
            <a:r>
              <a:rPr lang="en-US" b="1" dirty="0"/>
              <a:t> </a:t>
            </a:r>
            <a:r>
              <a:rPr lang="en-US" b="1" dirty="0" smtClean="0"/>
              <a:t>review are submitted in the manner directed by the presiding judge</a:t>
            </a:r>
          </a:p>
          <a:p>
            <a:pPr>
              <a:spcBef>
                <a:spcPts val="600"/>
              </a:spcBef>
              <a:spcAft>
                <a:spcPts val="600"/>
              </a:spcAft>
            </a:pPr>
            <a:r>
              <a:rPr lang="en-US" b="1" dirty="0" smtClean="0"/>
              <a:t>Court staff retain the documents as part of the record, unless the judge directs otherwise</a:t>
            </a:r>
          </a:p>
          <a:p>
            <a:pPr marL="0" indent="0" algn="r">
              <a:spcBef>
                <a:spcPts val="600"/>
              </a:spcBef>
              <a:spcAft>
                <a:spcPts val="600"/>
              </a:spcAft>
              <a:buNone/>
            </a:pPr>
            <a:r>
              <a:rPr lang="en-US" sz="2800" dirty="0"/>
              <a:t>Minn. Gen. R. </a:t>
            </a:r>
            <a:r>
              <a:rPr lang="en-US" sz="2800" dirty="0" err="1"/>
              <a:t>Prac</a:t>
            </a:r>
            <a:r>
              <a:rPr lang="en-US" sz="2800" dirty="0"/>
              <a:t>. 14.01(b); 14.03(h); 14.06.</a:t>
            </a:r>
            <a:endParaRPr lang="en-US" sz="2800" b="1" dirty="0"/>
          </a:p>
        </p:txBody>
      </p:sp>
      <p:pic>
        <p:nvPicPr>
          <p:cNvPr id="6" name="Picture 2" descr="http://courtnet.courts.state.mn.us/Documents/100/docs/Court_Information_Office/MJB_Color_StackedBorde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786" y="6324600"/>
            <a:ext cx="533400" cy="533400"/>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0"/>
          </p:nvPr>
        </p:nvSpPr>
        <p:spPr/>
        <p:txBody>
          <a:bodyPr/>
          <a:lstStyle/>
          <a:p>
            <a:fld id="{72D77A9F-A6FB-44A6-A96C-28EE73F3FC1B}" type="slidenum">
              <a:rPr lang="en-US" smtClean="0"/>
              <a:t>37</a:t>
            </a:fld>
            <a:endParaRPr lang="en-US" dirty="0"/>
          </a:p>
        </p:txBody>
      </p:sp>
    </p:spTree>
    <p:extLst>
      <p:ext uri="{BB962C8B-B14F-4D97-AF65-F5344CB8AC3E}">
        <p14:creationId xmlns:p14="http://schemas.microsoft.com/office/powerpoint/2010/main" val="211618226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Electronic Service</a:t>
            </a:r>
            <a:endParaRPr lang="en-US" b="1" dirty="0"/>
          </a:p>
        </p:txBody>
      </p:sp>
      <p:sp>
        <p:nvSpPr>
          <p:cNvPr id="5" name="Content Placeholder 4"/>
          <p:cNvSpPr>
            <a:spLocks noGrp="1"/>
          </p:cNvSpPr>
          <p:nvPr>
            <p:ph idx="1"/>
          </p:nvPr>
        </p:nvSpPr>
        <p:spPr/>
        <p:txBody>
          <a:bodyPr>
            <a:normAutofit lnSpcReduction="10000"/>
          </a:bodyPr>
          <a:lstStyle/>
          <a:p>
            <a:pPr>
              <a:spcBef>
                <a:spcPts val="600"/>
              </a:spcBef>
              <a:spcAft>
                <a:spcPts val="600"/>
              </a:spcAft>
            </a:pPr>
            <a:r>
              <a:rPr lang="en-US" b="1" dirty="0" smtClean="0"/>
              <a:t>All electronic filers must use the </a:t>
            </a:r>
            <a:r>
              <a:rPr lang="en-US" b="1" dirty="0" err="1" smtClean="0"/>
              <a:t>eFS</a:t>
            </a:r>
            <a:r>
              <a:rPr lang="en-US" b="1" dirty="0" smtClean="0"/>
              <a:t> System to serve other electronic filers</a:t>
            </a:r>
          </a:p>
          <a:p>
            <a:pPr>
              <a:spcBef>
                <a:spcPts val="600"/>
              </a:spcBef>
              <a:spcAft>
                <a:spcPts val="600"/>
              </a:spcAft>
            </a:pPr>
            <a:r>
              <a:rPr lang="en-US" b="1" dirty="0" smtClean="0"/>
              <a:t>The record of service in the </a:t>
            </a:r>
            <a:r>
              <a:rPr lang="en-US" b="1" dirty="0" err="1" smtClean="0"/>
              <a:t>eFS</a:t>
            </a:r>
            <a:r>
              <a:rPr lang="en-US" b="1" dirty="0" smtClean="0"/>
              <a:t> System is sufficient proof of service and no affidavit of service is required</a:t>
            </a:r>
          </a:p>
          <a:p>
            <a:pPr>
              <a:spcBef>
                <a:spcPts val="600"/>
              </a:spcBef>
              <a:spcAft>
                <a:spcPts val="600"/>
              </a:spcAft>
            </a:pPr>
            <a:r>
              <a:rPr lang="en-US" b="1" dirty="0" smtClean="0"/>
              <a:t>Discovery can be served using the </a:t>
            </a:r>
            <a:r>
              <a:rPr lang="en-US" b="1" dirty="0" err="1" smtClean="0"/>
              <a:t>eFS</a:t>
            </a:r>
            <a:r>
              <a:rPr lang="en-US" b="1" dirty="0" smtClean="0"/>
              <a:t> system, but should not be filed</a:t>
            </a:r>
          </a:p>
          <a:p>
            <a:pPr marL="0" indent="0" algn="r">
              <a:spcBef>
                <a:spcPts val="600"/>
              </a:spcBef>
              <a:spcAft>
                <a:spcPts val="600"/>
              </a:spcAft>
              <a:buNone/>
            </a:pPr>
            <a:r>
              <a:rPr lang="en-US" sz="2800" dirty="0"/>
              <a:t>Minn. Gen. R. </a:t>
            </a:r>
            <a:r>
              <a:rPr lang="en-US" sz="2800" dirty="0" err="1"/>
              <a:t>Prac</a:t>
            </a:r>
            <a:r>
              <a:rPr lang="en-US" sz="2800" dirty="0"/>
              <a:t>. 14.03(d); Minn. Juv. Prot. P. R. 31.02, </a:t>
            </a:r>
            <a:r>
              <a:rPr lang="en-US" sz="2800" dirty="0" err="1"/>
              <a:t>subd</a:t>
            </a:r>
            <a:r>
              <a:rPr lang="en-US" sz="2800" dirty="0"/>
              <a:t>. 4; Minn. </a:t>
            </a:r>
            <a:r>
              <a:rPr lang="en-US" sz="2800" dirty="0" err="1"/>
              <a:t>Adop</a:t>
            </a:r>
            <a:r>
              <a:rPr lang="en-US" sz="2800" dirty="0"/>
              <a:t>. P. R.  25.02, </a:t>
            </a:r>
            <a:r>
              <a:rPr lang="en-US" sz="2800" dirty="0" err="1"/>
              <a:t>subd</a:t>
            </a:r>
            <a:r>
              <a:rPr lang="en-US" sz="2800" dirty="0"/>
              <a:t>. </a:t>
            </a:r>
            <a:r>
              <a:rPr lang="en-US" sz="2800" dirty="0" smtClean="0"/>
              <a:t>4.</a:t>
            </a:r>
            <a:endParaRPr lang="en-US" sz="2800" b="1" dirty="0"/>
          </a:p>
        </p:txBody>
      </p:sp>
      <p:pic>
        <p:nvPicPr>
          <p:cNvPr id="6" name="Picture 2" descr="http://courtnet.courts.state.mn.us/Documents/100/docs/Court_Information_Office/MJB_Color_StackedBorde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786" y="6324600"/>
            <a:ext cx="533400" cy="533400"/>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0"/>
          </p:nvPr>
        </p:nvSpPr>
        <p:spPr/>
        <p:txBody>
          <a:bodyPr/>
          <a:lstStyle/>
          <a:p>
            <a:fld id="{72D77A9F-A6FB-44A6-A96C-28EE73F3FC1B}" type="slidenum">
              <a:rPr lang="en-US" smtClean="0"/>
              <a:t>38</a:t>
            </a:fld>
            <a:endParaRPr lang="en-US" dirty="0"/>
          </a:p>
        </p:txBody>
      </p:sp>
    </p:spTree>
    <p:extLst>
      <p:ext uri="{BB962C8B-B14F-4D97-AF65-F5344CB8AC3E}">
        <p14:creationId xmlns:p14="http://schemas.microsoft.com/office/powerpoint/2010/main" val="354637201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smtClean="0"/>
              <a:t>Non-Electronic Service</a:t>
            </a:r>
            <a:endParaRPr lang="en-US" b="1" dirty="0"/>
          </a:p>
        </p:txBody>
      </p:sp>
      <p:sp>
        <p:nvSpPr>
          <p:cNvPr id="6" name="Content Placeholder 5"/>
          <p:cNvSpPr>
            <a:spLocks noGrp="1"/>
          </p:cNvSpPr>
          <p:nvPr>
            <p:ph idx="1"/>
          </p:nvPr>
        </p:nvSpPr>
        <p:spPr/>
        <p:txBody>
          <a:bodyPr>
            <a:normAutofit/>
          </a:bodyPr>
          <a:lstStyle/>
          <a:p>
            <a:pPr>
              <a:spcBef>
                <a:spcPts val="600"/>
              </a:spcBef>
              <a:spcAft>
                <a:spcPts val="600"/>
              </a:spcAft>
            </a:pPr>
            <a:r>
              <a:rPr lang="en-US" b="1" dirty="0" smtClean="0"/>
              <a:t>All service that is not between electronic filers must be done outside the </a:t>
            </a:r>
            <a:r>
              <a:rPr lang="en-US" b="1" dirty="0" err="1" smtClean="0"/>
              <a:t>eFS</a:t>
            </a:r>
            <a:r>
              <a:rPr lang="en-US" b="1" dirty="0" smtClean="0"/>
              <a:t> System.  </a:t>
            </a:r>
          </a:p>
          <a:p>
            <a:pPr>
              <a:spcBef>
                <a:spcPts val="600"/>
              </a:spcBef>
              <a:spcAft>
                <a:spcPts val="600"/>
              </a:spcAft>
            </a:pPr>
            <a:r>
              <a:rPr lang="en-US" b="1" dirty="0" smtClean="0"/>
              <a:t>This includes service by electronic filers on non-electronic filers, and all service by non-electronic filers.</a:t>
            </a:r>
          </a:p>
          <a:p>
            <a:pPr>
              <a:spcBef>
                <a:spcPts val="600"/>
              </a:spcBef>
              <a:spcAft>
                <a:spcPts val="600"/>
              </a:spcAft>
            </a:pPr>
            <a:r>
              <a:rPr lang="en-US" b="1" dirty="0" smtClean="0"/>
              <a:t>Affidavits of service are required for service outside the </a:t>
            </a:r>
            <a:r>
              <a:rPr lang="en-US" b="1" dirty="0" err="1" smtClean="0"/>
              <a:t>eFS</a:t>
            </a:r>
            <a:r>
              <a:rPr lang="en-US" b="1" dirty="0" smtClean="0"/>
              <a:t> System.</a:t>
            </a:r>
            <a:endParaRPr lang="en-US" b="1" dirty="0"/>
          </a:p>
        </p:txBody>
      </p:sp>
      <p:pic>
        <p:nvPicPr>
          <p:cNvPr id="7" name="Picture 2" descr="http://courtnet.courts.state.mn.us/Documents/100/docs/Court_Information_Office/MJB_Color_StackedBorde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786" y="6324600"/>
            <a:ext cx="533400" cy="533400"/>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0"/>
          </p:nvPr>
        </p:nvSpPr>
        <p:spPr/>
        <p:txBody>
          <a:bodyPr/>
          <a:lstStyle/>
          <a:p>
            <a:fld id="{72D77A9F-A6FB-44A6-A96C-28EE73F3FC1B}" type="slidenum">
              <a:rPr lang="en-US" smtClean="0"/>
              <a:t>39</a:t>
            </a:fld>
            <a:endParaRPr lang="en-US" dirty="0"/>
          </a:p>
        </p:txBody>
      </p:sp>
    </p:spTree>
    <p:extLst>
      <p:ext uri="{BB962C8B-B14F-4D97-AF65-F5344CB8AC3E}">
        <p14:creationId xmlns:p14="http://schemas.microsoft.com/office/powerpoint/2010/main" val="18647293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Timing of Rules Changes</a:t>
            </a:r>
            <a:endParaRPr lang="en-US" b="1" dirty="0"/>
          </a:p>
        </p:txBody>
      </p:sp>
      <p:sp>
        <p:nvSpPr>
          <p:cNvPr id="3" name="Content Placeholder 2"/>
          <p:cNvSpPr>
            <a:spLocks noGrp="1"/>
          </p:cNvSpPr>
          <p:nvPr>
            <p:ph idx="1"/>
          </p:nvPr>
        </p:nvSpPr>
        <p:spPr>
          <a:xfrm>
            <a:off x="18392" y="1600200"/>
            <a:ext cx="8973207" cy="4991100"/>
          </a:xfrm>
        </p:spPr>
        <p:txBody>
          <a:bodyPr>
            <a:normAutofit/>
          </a:bodyPr>
          <a:lstStyle/>
          <a:p>
            <a:pPr>
              <a:spcBef>
                <a:spcPts val="600"/>
              </a:spcBef>
              <a:spcAft>
                <a:spcPts val="600"/>
              </a:spcAft>
              <a:buClr>
                <a:schemeClr val="accent6">
                  <a:lumMod val="75000"/>
                </a:schemeClr>
              </a:buClr>
            </a:pPr>
            <a:r>
              <a:rPr lang="en-US" b="1" dirty="0" smtClean="0"/>
              <a:t>Segregate confidential documents and information</a:t>
            </a:r>
          </a:p>
          <a:p>
            <a:pPr lvl="1">
              <a:spcBef>
                <a:spcPts val="600"/>
              </a:spcBef>
              <a:spcAft>
                <a:spcPts val="600"/>
              </a:spcAft>
              <a:buClr>
                <a:srgbClr val="00B0F0"/>
              </a:buClr>
            </a:pPr>
            <a:r>
              <a:rPr lang="en-US" b="1" dirty="0" smtClean="0"/>
              <a:t>Effective 7/1/2015</a:t>
            </a:r>
          </a:p>
          <a:p>
            <a:pPr lvl="1">
              <a:spcBef>
                <a:spcPts val="600"/>
              </a:spcBef>
              <a:spcAft>
                <a:spcPts val="600"/>
              </a:spcAft>
              <a:buClr>
                <a:srgbClr val="00B0F0"/>
              </a:buClr>
            </a:pPr>
            <a:r>
              <a:rPr lang="en-US" b="1" dirty="0" smtClean="0"/>
              <a:t>For CHIPS cases in all counties</a:t>
            </a:r>
          </a:p>
          <a:p>
            <a:pPr lvl="1">
              <a:spcBef>
                <a:spcPts val="600"/>
              </a:spcBef>
              <a:spcAft>
                <a:spcPts val="600"/>
              </a:spcAft>
              <a:buClr>
                <a:srgbClr val="00B0F0"/>
              </a:buClr>
            </a:pPr>
            <a:r>
              <a:rPr lang="en-US" b="1" dirty="0" smtClean="0"/>
              <a:t>All CHIPS filers must segregate confidential documents and confidential information</a:t>
            </a:r>
            <a:endParaRPr lang="en-US" b="1" dirty="0"/>
          </a:p>
          <a:p>
            <a:pPr>
              <a:spcBef>
                <a:spcPts val="600"/>
              </a:spcBef>
              <a:spcAft>
                <a:spcPts val="600"/>
              </a:spcAft>
              <a:buClr>
                <a:schemeClr val="accent6">
                  <a:lumMod val="75000"/>
                </a:schemeClr>
              </a:buClr>
            </a:pPr>
            <a:r>
              <a:rPr lang="en-US" b="1" dirty="0" smtClean="0"/>
              <a:t>Mandatory </a:t>
            </a:r>
            <a:r>
              <a:rPr lang="en-US" b="1" dirty="0" err="1" smtClean="0"/>
              <a:t>eFiling</a:t>
            </a:r>
            <a:r>
              <a:rPr lang="en-US" b="1" dirty="0" smtClean="0"/>
              <a:t> and eService (eFS)</a:t>
            </a:r>
          </a:p>
          <a:p>
            <a:pPr lvl="1">
              <a:spcBef>
                <a:spcPts val="600"/>
              </a:spcBef>
              <a:spcAft>
                <a:spcPts val="600"/>
              </a:spcAft>
              <a:buClr>
                <a:srgbClr val="00B0F0"/>
              </a:buClr>
            </a:pPr>
            <a:r>
              <a:rPr lang="en-US" b="1" dirty="0" smtClean="0"/>
              <a:t>7/1/15 for all case types in pilot counties</a:t>
            </a:r>
          </a:p>
          <a:p>
            <a:pPr lvl="1">
              <a:spcBef>
                <a:spcPts val="600"/>
              </a:spcBef>
              <a:spcAft>
                <a:spcPts val="600"/>
              </a:spcAft>
              <a:buClr>
                <a:srgbClr val="00B0F0"/>
              </a:buClr>
            </a:pPr>
            <a:r>
              <a:rPr lang="en-US" b="1" dirty="0" smtClean="0"/>
              <a:t>7/1/16 for all case types in all counties</a:t>
            </a:r>
          </a:p>
          <a:p>
            <a:pPr lvl="1">
              <a:spcBef>
                <a:spcPts val="600"/>
              </a:spcBef>
              <a:spcAft>
                <a:spcPts val="600"/>
              </a:spcAft>
              <a:buClr>
                <a:schemeClr val="accent6">
                  <a:lumMod val="75000"/>
                </a:schemeClr>
              </a:buClr>
            </a:pPr>
            <a:endParaRPr lang="en-US" b="1" dirty="0" smtClean="0"/>
          </a:p>
          <a:p>
            <a:pPr lvl="1">
              <a:spcBef>
                <a:spcPts val="600"/>
              </a:spcBef>
              <a:spcAft>
                <a:spcPts val="600"/>
              </a:spcAft>
              <a:buClr>
                <a:schemeClr val="accent6">
                  <a:lumMod val="75000"/>
                </a:schemeClr>
              </a:buClr>
            </a:pPr>
            <a:endParaRPr lang="en-US" b="1" dirty="0" smtClean="0"/>
          </a:p>
          <a:p>
            <a:pPr lvl="1">
              <a:spcBef>
                <a:spcPts val="600"/>
              </a:spcBef>
              <a:spcAft>
                <a:spcPts val="600"/>
              </a:spcAft>
              <a:buClr>
                <a:schemeClr val="accent6">
                  <a:lumMod val="75000"/>
                </a:schemeClr>
              </a:buClr>
            </a:pPr>
            <a:endParaRPr lang="en-US" b="1" dirty="0"/>
          </a:p>
          <a:p>
            <a:endParaRPr lang="en-US" dirty="0"/>
          </a:p>
        </p:txBody>
      </p:sp>
      <p:sp>
        <p:nvSpPr>
          <p:cNvPr id="4" name="Slide Number Placeholder 3"/>
          <p:cNvSpPr>
            <a:spLocks noGrp="1"/>
          </p:cNvSpPr>
          <p:nvPr>
            <p:ph type="sldNum" sz="quarter" idx="10"/>
          </p:nvPr>
        </p:nvSpPr>
        <p:spPr/>
        <p:txBody>
          <a:bodyPr/>
          <a:lstStyle/>
          <a:p>
            <a:fld id="{72D77A9F-A6FB-44A6-A96C-28EE73F3FC1B}" type="slidenum">
              <a:rPr lang="en-US" smtClean="0"/>
              <a:t>4</a:t>
            </a:fld>
            <a:endParaRPr lang="en-US" dirty="0"/>
          </a:p>
        </p:txBody>
      </p:sp>
      <p:pic>
        <p:nvPicPr>
          <p:cNvPr id="5" name="Picture 2" descr="http://courtnet.courts.state.mn.us/Documents/100/docs/Court_Information_Office/MJB_Color_StackedBorde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786" y="6324600"/>
            <a:ext cx="533400" cy="533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394286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Service by Court Staff</a:t>
            </a:r>
            <a:endParaRPr lang="en-US" b="1" dirty="0"/>
          </a:p>
        </p:txBody>
      </p:sp>
      <p:sp>
        <p:nvSpPr>
          <p:cNvPr id="5" name="Content Placeholder 4"/>
          <p:cNvSpPr>
            <a:spLocks noGrp="1"/>
          </p:cNvSpPr>
          <p:nvPr>
            <p:ph idx="1"/>
          </p:nvPr>
        </p:nvSpPr>
        <p:spPr>
          <a:xfrm>
            <a:off x="304800" y="1447800"/>
            <a:ext cx="8534400" cy="5410200"/>
          </a:xfrm>
        </p:spPr>
        <p:txBody>
          <a:bodyPr>
            <a:noAutofit/>
          </a:bodyPr>
          <a:lstStyle/>
          <a:p>
            <a:pPr>
              <a:spcBef>
                <a:spcPts val="600"/>
              </a:spcBef>
              <a:spcAft>
                <a:spcPts val="600"/>
              </a:spcAft>
            </a:pPr>
            <a:r>
              <a:rPr lang="en-US" b="1" dirty="0" smtClean="0"/>
              <a:t>Court staff have discretion to serve documents by the most appropriate means, including:</a:t>
            </a:r>
          </a:p>
          <a:p>
            <a:pPr lvl="1">
              <a:spcBef>
                <a:spcPts val="600"/>
              </a:spcBef>
              <a:spcAft>
                <a:spcPts val="600"/>
              </a:spcAft>
            </a:pPr>
            <a:r>
              <a:rPr lang="en-US" sz="3200" b="1" dirty="0" smtClean="0"/>
              <a:t>Through </a:t>
            </a:r>
            <a:r>
              <a:rPr lang="en-US" sz="3200" b="1" dirty="0" err="1" smtClean="0"/>
              <a:t>eFS</a:t>
            </a:r>
            <a:r>
              <a:rPr lang="en-US" sz="3200" b="1" dirty="0" smtClean="0"/>
              <a:t> System</a:t>
            </a:r>
          </a:p>
          <a:p>
            <a:pPr lvl="1">
              <a:spcBef>
                <a:spcPts val="600"/>
              </a:spcBef>
              <a:spcAft>
                <a:spcPts val="600"/>
              </a:spcAft>
            </a:pPr>
            <a:r>
              <a:rPr lang="en-US" sz="3200" b="1" dirty="0" smtClean="0"/>
              <a:t>Personal service at the hearing</a:t>
            </a:r>
          </a:p>
          <a:p>
            <a:pPr lvl="1">
              <a:spcBef>
                <a:spcPts val="600"/>
              </a:spcBef>
              <a:spcAft>
                <a:spcPts val="600"/>
              </a:spcAft>
            </a:pPr>
            <a:r>
              <a:rPr lang="en-US" sz="3200" b="1" dirty="0" smtClean="0"/>
              <a:t>Service by e-mail</a:t>
            </a:r>
          </a:p>
          <a:p>
            <a:pPr lvl="1">
              <a:spcBef>
                <a:spcPts val="600"/>
              </a:spcBef>
              <a:spcAft>
                <a:spcPts val="600"/>
              </a:spcAft>
            </a:pPr>
            <a:r>
              <a:rPr lang="en-US" sz="3200" b="1" dirty="0" smtClean="0"/>
              <a:t>Service by mail</a:t>
            </a:r>
          </a:p>
          <a:p>
            <a:pPr lvl="1">
              <a:spcBef>
                <a:spcPts val="600"/>
              </a:spcBef>
              <a:spcAft>
                <a:spcPts val="600"/>
              </a:spcAft>
            </a:pPr>
            <a:r>
              <a:rPr lang="en-US" sz="3200" b="1" dirty="0" smtClean="0"/>
              <a:t>Alternative personal service</a:t>
            </a:r>
          </a:p>
          <a:p>
            <a:pPr lvl="1">
              <a:spcBef>
                <a:spcPts val="600"/>
              </a:spcBef>
            </a:pPr>
            <a:r>
              <a:rPr lang="en-US" sz="3200" b="1" dirty="0" smtClean="0"/>
              <a:t>Service by publication</a:t>
            </a:r>
          </a:p>
          <a:p>
            <a:pPr marL="341313" lvl="1" indent="0" algn="r">
              <a:spcBef>
                <a:spcPts val="600"/>
              </a:spcBef>
              <a:spcAft>
                <a:spcPts val="600"/>
              </a:spcAft>
              <a:buNone/>
            </a:pPr>
            <a:r>
              <a:rPr lang="en-US" dirty="0" smtClean="0"/>
              <a:t>Minn</a:t>
            </a:r>
            <a:r>
              <a:rPr lang="en-US" dirty="0"/>
              <a:t>. Gen. P. R. 14.02(f); Minn. Juv. P. R. 10.03, </a:t>
            </a:r>
            <a:r>
              <a:rPr lang="en-US" dirty="0" err="1"/>
              <a:t>subd</a:t>
            </a:r>
            <a:r>
              <a:rPr lang="en-US" dirty="0"/>
              <a:t>. 1</a:t>
            </a:r>
            <a:endParaRPr lang="en-US" dirty="0" smtClean="0"/>
          </a:p>
        </p:txBody>
      </p:sp>
      <p:pic>
        <p:nvPicPr>
          <p:cNvPr id="6" name="Picture 2" descr="http://courtnet.courts.state.mn.us/Documents/100/docs/Court_Information_Office/MJB_Color_StackedBorde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786" y="6324600"/>
            <a:ext cx="533400" cy="533400"/>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0"/>
          </p:nvPr>
        </p:nvSpPr>
        <p:spPr/>
        <p:txBody>
          <a:bodyPr/>
          <a:lstStyle/>
          <a:p>
            <a:fld id="{72D77A9F-A6FB-44A6-A96C-28EE73F3FC1B}" type="slidenum">
              <a:rPr lang="en-US" smtClean="0"/>
              <a:t>40</a:t>
            </a:fld>
            <a:endParaRPr lang="en-US" dirty="0"/>
          </a:p>
        </p:txBody>
      </p:sp>
    </p:spTree>
    <p:extLst>
      <p:ext uri="{BB962C8B-B14F-4D97-AF65-F5344CB8AC3E}">
        <p14:creationId xmlns:p14="http://schemas.microsoft.com/office/powerpoint/2010/main" val="101094580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Notarization and Perjury</a:t>
            </a:r>
            <a:endParaRPr lang="en-US" b="1" dirty="0"/>
          </a:p>
        </p:txBody>
      </p:sp>
      <p:sp>
        <p:nvSpPr>
          <p:cNvPr id="5" name="Content Placeholder 4"/>
          <p:cNvSpPr>
            <a:spLocks noGrp="1"/>
          </p:cNvSpPr>
          <p:nvPr>
            <p:ph idx="1"/>
          </p:nvPr>
        </p:nvSpPr>
        <p:spPr>
          <a:xfrm>
            <a:off x="304800" y="1600200"/>
            <a:ext cx="8229600" cy="5029200"/>
          </a:xfrm>
        </p:spPr>
        <p:txBody>
          <a:bodyPr>
            <a:noAutofit/>
          </a:bodyPr>
          <a:lstStyle/>
          <a:p>
            <a:pPr>
              <a:spcBef>
                <a:spcPts val="600"/>
              </a:spcBef>
              <a:spcAft>
                <a:spcPts val="600"/>
              </a:spcAft>
            </a:pPr>
            <a:r>
              <a:rPr lang="en-US" b="1" dirty="0" smtClean="0"/>
              <a:t>The Supreme Court has nearly eliminated the requirement of notarization</a:t>
            </a:r>
          </a:p>
          <a:p>
            <a:pPr>
              <a:spcBef>
                <a:spcPts val="600"/>
              </a:spcBef>
              <a:spcAft>
                <a:spcPts val="600"/>
              </a:spcAft>
            </a:pPr>
            <a:r>
              <a:rPr lang="en-US" b="1" dirty="0" smtClean="0"/>
              <a:t>Under General Rule of Practice 15, filers may choose to sign documents under penalty of perjury or under notarization</a:t>
            </a:r>
          </a:p>
          <a:p>
            <a:pPr>
              <a:spcBef>
                <a:spcPts val="600"/>
              </a:spcBef>
              <a:spcAft>
                <a:spcPts val="600"/>
              </a:spcAft>
            </a:pPr>
            <a:r>
              <a:rPr lang="en-US" b="1" dirty="0" smtClean="0"/>
              <a:t>Two exceptions: admissions and settlement agreements</a:t>
            </a:r>
          </a:p>
          <a:p>
            <a:pPr marL="0" indent="0" algn="r">
              <a:spcBef>
                <a:spcPts val="600"/>
              </a:spcBef>
              <a:spcAft>
                <a:spcPts val="600"/>
              </a:spcAft>
              <a:buNone/>
            </a:pPr>
            <a:r>
              <a:rPr lang="en-US" sz="2800" dirty="0" smtClean="0"/>
              <a:t>Minn</a:t>
            </a:r>
            <a:r>
              <a:rPr lang="en-US" sz="2800" dirty="0"/>
              <a:t>. Gen. R. </a:t>
            </a:r>
            <a:r>
              <a:rPr lang="en-US" sz="2800" dirty="0" err="1"/>
              <a:t>Prac</a:t>
            </a:r>
            <a:r>
              <a:rPr lang="en-US" sz="2800" dirty="0"/>
              <a:t>. 15; Minn. Stat. § 358.116</a:t>
            </a:r>
            <a:r>
              <a:rPr lang="en-US" sz="2800" dirty="0" smtClean="0"/>
              <a:t>. Minn</a:t>
            </a:r>
            <a:r>
              <a:rPr lang="en-US" sz="2800" dirty="0"/>
              <a:t>. Juv. Prot. P. R. 35.03, </a:t>
            </a:r>
            <a:r>
              <a:rPr lang="en-US" sz="2800" dirty="0" err="1"/>
              <a:t>subds</a:t>
            </a:r>
            <a:r>
              <a:rPr lang="en-US" sz="2800" dirty="0"/>
              <a:t>. 1, 2; Minn. </a:t>
            </a:r>
            <a:r>
              <a:rPr lang="en-US" sz="2800" dirty="0" err="1"/>
              <a:t>Adop</a:t>
            </a:r>
            <a:r>
              <a:rPr lang="en-US" sz="2800" dirty="0"/>
              <a:t>. P. R. </a:t>
            </a:r>
            <a:r>
              <a:rPr lang="en-US" sz="2800" dirty="0" smtClean="0"/>
              <a:t>19.03.</a:t>
            </a:r>
            <a:endParaRPr lang="en-US" sz="2800" dirty="0"/>
          </a:p>
        </p:txBody>
      </p:sp>
      <p:pic>
        <p:nvPicPr>
          <p:cNvPr id="6" name="Picture 2" descr="http://courtnet.courts.state.mn.us/Documents/100/docs/Court_Information_Office/MJB_Color_StackedBorde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786" y="6324600"/>
            <a:ext cx="533400" cy="533400"/>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0"/>
          </p:nvPr>
        </p:nvSpPr>
        <p:spPr/>
        <p:txBody>
          <a:bodyPr/>
          <a:lstStyle/>
          <a:p>
            <a:fld id="{72D77A9F-A6FB-44A6-A96C-28EE73F3FC1B}" type="slidenum">
              <a:rPr lang="en-US" smtClean="0"/>
              <a:t>41</a:t>
            </a:fld>
            <a:endParaRPr lang="en-US" dirty="0"/>
          </a:p>
        </p:txBody>
      </p:sp>
    </p:spTree>
    <p:extLst>
      <p:ext uri="{BB962C8B-B14F-4D97-AF65-F5344CB8AC3E}">
        <p14:creationId xmlns:p14="http://schemas.microsoft.com/office/powerpoint/2010/main" val="43252467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Time to Appeal</a:t>
            </a:r>
            <a:endParaRPr lang="en-US" b="1" dirty="0"/>
          </a:p>
        </p:txBody>
      </p:sp>
      <p:sp>
        <p:nvSpPr>
          <p:cNvPr id="3" name="Content Placeholder 2"/>
          <p:cNvSpPr>
            <a:spLocks noGrp="1"/>
          </p:cNvSpPr>
          <p:nvPr>
            <p:ph idx="1"/>
          </p:nvPr>
        </p:nvSpPr>
        <p:spPr/>
        <p:txBody>
          <a:bodyPr/>
          <a:lstStyle/>
          <a:p>
            <a:r>
              <a:rPr lang="en-US" b="1" dirty="0" smtClean="0"/>
              <a:t>Supreme Court clarified time to petition for further review from Court of Appeals:</a:t>
            </a:r>
          </a:p>
          <a:p>
            <a:pPr lvl="1"/>
            <a:r>
              <a:rPr lang="en-US" sz="3200" b="1" dirty="0" smtClean="0"/>
              <a:t>Petition for further review filed and served within 15 days</a:t>
            </a:r>
          </a:p>
          <a:p>
            <a:pPr lvl="1"/>
            <a:r>
              <a:rPr lang="en-US" sz="3200" b="1" dirty="0" smtClean="0"/>
              <a:t>Response filed and served with 10 days</a:t>
            </a:r>
          </a:p>
          <a:p>
            <a:pPr marL="341313" lvl="1" indent="0" algn="r">
              <a:buNone/>
            </a:pPr>
            <a:r>
              <a:rPr lang="en-US" dirty="0" smtClean="0"/>
              <a:t>Minn. Juv. Prot. P. R. 47.01, 47.07</a:t>
            </a:r>
            <a:endParaRPr lang="en-US" dirty="0"/>
          </a:p>
        </p:txBody>
      </p:sp>
      <p:pic>
        <p:nvPicPr>
          <p:cNvPr id="4" name="Picture 2" descr="http://courtnet.courts.state.mn.us/Documents/100/docs/Court_Information_Office/MJB_Color_StackedBorde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786" y="6324600"/>
            <a:ext cx="533400" cy="533400"/>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0"/>
          </p:nvPr>
        </p:nvSpPr>
        <p:spPr/>
        <p:txBody>
          <a:bodyPr/>
          <a:lstStyle/>
          <a:p>
            <a:fld id="{72D77A9F-A6FB-44A6-A96C-28EE73F3FC1B}" type="slidenum">
              <a:rPr lang="en-US" smtClean="0"/>
              <a:t>42</a:t>
            </a:fld>
            <a:endParaRPr lang="en-US" dirty="0"/>
          </a:p>
        </p:txBody>
      </p:sp>
    </p:spTree>
    <p:extLst>
      <p:ext uri="{BB962C8B-B14F-4D97-AF65-F5344CB8AC3E}">
        <p14:creationId xmlns:p14="http://schemas.microsoft.com/office/powerpoint/2010/main" val="353555605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Additional Resources</a:t>
            </a:r>
            <a:endParaRPr lang="en-US" b="1" dirty="0"/>
          </a:p>
        </p:txBody>
      </p:sp>
      <p:sp>
        <p:nvSpPr>
          <p:cNvPr id="3" name="Content Placeholder 2"/>
          <p:cNvSpPr>
            <a:spLocks noGrp="1"/>
          </p:cNvSpPr>
          <p:nvPr>
            <p:ph idx="1"/>
          </p:nvPr>
        </p:nvSpPr>
        <p:spPr>
          <a:xfrm>
            <a:off x="0" y="1600200"/>
            <a:ext cx="11201400" cy="5943600"/>
          </a:xfrm>
        </p:spPr>
        <p:txBody>
          <a:bodyPr>
            <a:normAutofit/>
          </a:bodyPr>
          <a:lstStyle/>
          <a:p>
            <a:r>
              <a:rPr lang="en-US" b="1" kern="1400" dirty="0" smtClean="0"/>
              <a:t>Public Website: </a:t>
            </a:r>
            <a:r>
              <a:rPr lang="en-US" b="1" kern="1400" dirty="0" smtClean="0">
                <a:hlinkClick r:id="rId3"/>
              </a:rPr>
              <a:t>www.mncourts.gov</a:t>
            </a:r>
            <a:endParaRPr lang="en-US" b="1" kern="1400" dirty="0" smtClean="0"/>
          </a:p>
          <a:p>
            <a:pPr marL="341313" lvl="1" indent="0">
              <a:buNone/>
            </a:pPr>
            <a:r>
              <a:rPr lang="en-US" b="1" kern="1400" dirty="0" smtClean="0"/>
              <a:t>	Court Rules: </a:t>
            </a:r>
            <a:r>
              <a:rPr lang="en-US" b="1" kern="1400" dirty="0" smtClean="0">
                <a:hlinkClick r:id="rId4"/>
              </a:rPr>
              <a:t>www.mncourts.gov/rules</a:t>
            </a:r>
            <a:endParaRPr lang="en-US" b="1" kern="1400" dirty="0" smtClean="0"/>
          </a:p>
          <a:p>
            <a:pPr marL="341313" lvl="1" indent="0">
              <a:buNone/>
            </a:pPr>
            <a:r>
              <a:rPr lang="en-US" b="1" kern="1400" dirty="0" smtClean="0"/>
              <a:t>	E-Filing: </a:t>
            </a:r>
            <a:r>
              <a:rPr lang="en-US" b="1" kern="1400" dirty="0" smtClean="0">
                <a:hlinkClick r:id="rId5"/>
              </a:rPr>
              <a:t>www.mncourts.gov/efile</a:t>
            </a:r>
            <a:endParaRPr lang="en-US" b="1" kern="1400" dirty="0" smtClean="0"/>
          </a:p>
          <a:p>
            <a:pPr marL="341313" lvl="1" indent="0">
              <a:buNone/>
            </a:pPr>
            <a:r>
              <a:rPr lang="en-US" b="1" kern="1400" dirty="0" smtClean="0"/>
              <a:t>	Children’s </a:t>
            </a:r>
            <a:r>
              <a:rPr lang="en-US" b="1" kern="1400" dirty="0"/>
              <a:t>Justice Initiative: </a:t>
            </a:r>
          </a:p>
          <a:p>
            <a:pPr marL="341313" lvl="1" indent="0">
              <a:buNone/>
            </a:pPr>
            <a:r>
              <a:rPr lang="en-US" b="1" kern="1400" dirty="0" smtClean="0"/>
              <a:t>		</a:t>
            </a:r>
            <a:r>
              <a:rPr lang="en-US" b="1" kern="1400" dirty="0" smtClean="0">
                <a:hlinkClick r:id="rId6"/>
              </a:rPr>
              <a:t>http</a:t>
            </a:r>
            <a:r>
              <a:rPr lang="en-US" b="1" kern="1400" dirty="0">
                <a:hlinkClick r:id="rId6"/>
              </a:rPr>
              <a:t>://www.mncourts.gov/?</a:t>
            </a:r>
            <a:r>
              <a:rPr lang="en-US" b="1" kern="1400" dirty="0" smtClean="0">
                <a:hlinkClick r:id="rId6"/>
              </a:rPr>
              <a:t>page=148</a:t>
            </a:r>
            <a:endParaRPr lang="en-US" b="1" kern="1400" dirty="0" smtClean="0"/>
          </a:p>
          <a:p>
            <a:r>
              <a:rPr lang="en-US" b="1" kern="1400" dirty="0" smtClean="0"/>
              <a:t>Contact Ann Ahlstrom or Judy Nord at:</a:t>
            </a:r>
          </a:p>
          <a:p>
            <a:pPr marL="341313" lvl="1" indent="0">
              <a:buNone/>
            </a:pPr>
            <a:r>
              <a:rPr lang="en-US" b="1" kern="1400" dirty="0" smtClean="0"/>
              <a:t>	</a:t>
            </a:r>
            <a:r>
              <a:rPr lang="en-US" b="1" kern="1400" dirty="0" smtClean="0">
                <a:hlinkClick r:id="rId7"/>
              </a:rPr>
              <a:t>Ann.Ahlstrom@courts.state.mn.us</a:t>
            </a:r>
            <a:endParaRPr lang="en-US" b="1" kern="1400" dirty="0" smtClean="0"/>
          </a:p>
          <a:p>
            <a:pPr marL="341313" lvl="1" indent="0">
              <a:buNone/>
            </a:pPr>
            <a:r>
              <a:rPr lang="en-US" b="1" kern="1400" dirty="0" smtClean="0"/>
              <a:t>	</a:t>
            </a:r>
            <a:r>
              <a:rPr lang="en-US" b="1" kern="1400" dirty="0" smtClean="0">
                <a:hlinkClick r:id="rId8"/>
              </a:rPr>
              <a:t>Judy.Nord@courts.state.mn.us</a:t>
            </a:r>
            <a:endParaRPr lang="en-US" b="1" kern="1400" dirty="0" smtClean="0"/>
          </a:p>
          <a:p>
            <a:pPr marL="341313" lvl="1" indent="0">
              <a:buNone/>
            </a:pPr>
            <a:endParaRPr lang="en-US" b="1" dirty="0" smtClean="0"/>
          </a:p>
          <a:p>
            <a:pPr marL="341313" lvl="1" indent="0">
              <a:buNone/>
            </a:pPr>
            <a:r>
              <a:rPr lang="en-US" b="1" dirty="0" smtClean="0"/>
              <a:t> </a:t>
            </a:r>
          </a:p>
        </p:txBody>
      </p:sp>
      <p:pic>
        <p:nvPicPr>
          <p:cNvPr id="4" name="Picture 2" descr="http://courtnet.courts.state.mn.us/Documents/100/docs/Court_Information_Office/MJB_Color_StackedBorder.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6786" y="6324600"/>
            <a:ext cx="533400" cy="533400"/>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0"/>
          </p:nvPr>
        </p:nvSpPr>
        <p:spPr/>
        <p:txBody>
          <a:bodyPr/>
          <a:lstStyle/>
          <a:p>
            <a:fld id="{72D77A9F-A6FB-44A6-A96C-28EE73F3FC1B}" type="slidenum">
              <a:rPr lang="en-US" smtClean="0"/>
              <a:t>43</a:t>
            </a:fld>
            <a:endParaRPr lang="en-US" dirty="0"/>
          </a:p>
        </p:txBody>
      </p:sp>
    </p:spTree>
    <p:extLst>
      <p:ext uri="{BB962C8B-B14F-4D97-AF65-F5344CB8AC3E}">
        <p14:creationId xmlns:p14="http://schemas.microsoft.com/office/powerpoint/2010/main" val="248690190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smtClean="0"/>
              <a:t>Questions?</a:t>
            </a:r>
            <a:endParaRPr lang="en-US" b="1" dirty="0"/>
          </a:p>
        </p:txBody>
      </p:sp>
      <p:pic>
        <p:nvPicPr>
          <p:cNvPr id="717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743200" y="1676400"/>
            <a:ext cx="3733800" cy="373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descr="http://courtnet.courts.state.mn.us/Documents/100/docs/Court_Information_Office/MJB_Color_StackedBorder.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786" y="6324600"/>
            <a:ext cx="533400" cy="533400"/>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0"/>
          </p:nvPr>
        </p:nvSpPr>
        <p:spPr/>
        <p:txBody>
          <a:bodyPr/>
          <a:lstStyle/>
          <a:p>
            <a:fld id="{72D77A9F-A6FB-44A6-A96C-28EE73F3FC1B}" type="slidenum">
              <a:rPr lang="en-US" smtClean="0"/>
              <a:t>44</a:t>
            </a:fld>
            <a:endParaRPr lang="en-US" dirty="0"/>
          </a:p>
        </p:txBody>
      </p:sp>
    </p:spTree>
    <p:extLst>
      <p:ext uri="{BB962C8B-B14F-4D97-AF65-F5344CB8AC3E}">
        <p14:creationId xmlns:p14="http://schemas.microsoft.com/office/powerpoint/2010/main" val="25395447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smtClean="0"/>
              <a:t>Transition to Electronic Access</a:t>
            </a:r>
            <a:endParaRPr lang="en-US" b="1" dirty="0"/>
          </a:p>
        </p:txBody>
      </p:sp>
      <p:sp>
        <p:nvSpPr>
          <p:cNvPr id="6" name="Content Placeholder 5"/>
          <p:cNvSpPr>
            <a:spLocks noGrp="1"/>
          </p:cNvSpPr>
          <p:nvPr>
            <p:ph idx="1"/>
          </p:nvPr>
        </p:nvSpPr>
        <p:spPr>
          <a:xfrm>
            <a:off x="304800" y="1570037"/>
            <a:ext cx="8610600" cy="4906963"/>
          </a:xfrm>
        </p:spPr>
        <p:txBody>
          <a:bodyPr>
            <a:noAutofit/>
          </a:bodyPr>
          <a:lstStyle/>
          <a:p>
            <a:pPr>
              <a:spcBef>
                <a:spcPts val="1200"/>
              </a:spcBef>
              <a:spcAft>
                <a:spcPts val="1200"/>
              </a:spcAft>
            </a:pPr>
            <a:r>
              <a:rPr lang="en-US" b="1" dirty="0" smtClean="0"/>
              <a:t>Electronic access at courthouse terminals to public case records, register of actions, and calendars</a:t>
            </a:r>
          </a:p>
          <a:p>
            <a:pPr>
              <a:spcBef>
                <a:spcPts val="1200"/>
              </a:spcBef>
              <a:spcAft>
                <a:spcPts val="1200"/>
              </a:spcAft>
            </a:pPr>
            <a:r>
              <a:rPr lang="en-US" b="1" dirty="0" smtClean="0"/>
              <a:t>Public CHIPS documents filed before 7/1/15 not available to public in electronic format</a:t>
            </a:r>
          </a:p>
          <a:p>
            <a:pPr>
              <a:spcBef>
                <a:spcPts val="1200"/>
              </a:spcBef>
              <a:spcAft>
                <a:spcPts val="1200"/>
              </a:spcAft>
            </a:pPr>
            <a:r>
              <a:rPr lang="en-US" b="1" dirty="0" smtClean="0"/>
              <a:t>Public CHIPS documents filed on or after 7/1/15 are available to public in electronic format</a:t>
            </a:r>
          </a:p>
          <a:p>
            <a:pPr marL="0" indent="0" algn="r">
              <a:spcBef>
                <a:spcPts val="600"/>
              </a:spcBef>
              <a:spcAft>
                <a:spcPts val="600"/>
              </a:spcAft>
              <a:buNone/>
            </a:pPr>
            <a:r>
              <a:rPr lang="en-US" sz="2800" dirty="0" smtClean="0">
                <a:solidFill>
                  <a:schemeClr val="tx1">
                    <a:lumMod val="65000"/>
                    <a:lumOff val="35000"/>
                  </a:schemeClr>
                </a:solidFill>
              </a:rPr>
              <a:t>Minn</a:t>
            </a:r>
            <a:r>
              <a:rPr lang="en-US" sz="2800" dirty="0">
                <a:solidFill>
                  <a:schemeClr val="tx1">
                    <a:lumMod val="65000"/>
                    <a:lumOff val="35000"/>
                  </a:schemeClr>
                </a:solidFill>
              </a:rPr>
              <a:t>. Juv. Prot. P. R. </a:t>
            </a:r>
            <a:r>
              <a:rPr lang="en-US" sz="2800" dirty="0" smtClean="0">
                <a:solidFill>
                  <a:schemeClr val="tx1">
                    <a:lumMod val="65000"/>
                    <a:lumOff val="35000"/>
                  </a:schemeClr>
                </a:solidFill>
              </a:rPr>
              <a:t>8.03, 8.06</a:t>
            </a:r>
            <a:r>
              <a:rPr lang="en-US" sz="2800" dirty="0">
                <a:solidFill>
                  <a:schemeClr val="tx1">
                    <a:lumMod val="65000"/>
                    <a:lumOff val="35000"/>
                  </a:schemeClr>
                </a:solidFill>
              </a:rPr>
              <a:t>; Minn. Pub. Acc. R. 8, subd. </a:t>
            </a:r>
            <a:r>
              <a:rPr lang="en-US" sz="2800" dirty="0" smtClean="0">
                <a:solidFill>
                  <a:schemeClr val="tx1">
                    <a:lumMod val="65000"/>
                    <a:lumOff val="35000"/>
                  </a:schemeClr>
                </a:solidFill>
              </a:rPr>
              <a:t>2(d</a:t>
            </a:r>
            <a:r>
              <a:rPr lang="en-US" sz="2800" dirty="0">
                <a:solidFill>
                  <a:schemeClr val="tx1">
                    <a:lumMod val="65000"/>
                    <a:lumOff val="35000"/>
                  </a:schemeClr>
                </a:solidFill>
              </a:rPr>
              <a:t>)</a:t>
            </a:r>
          </a:p>
        </p:txBody>
      </p:sp>
      <p:pic>
        <p:nvPicPr>
          <p:cNvPr id="9" name="Picture 2" descr="http://courtnet.courts.state.mn.us/Documents/100/docs/Court_Information_Office/MJB_Color_StackedBorde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786" y="6324600"/>
            <a:ext cx="533400" cy="533400"/>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0"/>
          </p:nvPr>
        </p:nvSpPr>
        <p:spPr/>
        <p:txBody>
          <a:bodyPr/>
          <a:lstStyle/>
          <a:p>
            <a:fld id="{72D77A9F-A6FB-44A6-A96C-28EE73F3FC1B}" type="slidenum">
              <a:rPr lang="en-US" smtClean="0"/>
              <a:t>5</a:t>
            </a:fld>
            <a:endParaRPr lang="en-US" dirty="0"/>
          </a:p>
        </p:txBody>
      </p:sp>
    </p:spTree>
    <p:extLst>
      <p:ext uri="{BB962C8B-B14F-4D97-AF65-F5344CB8AC3E}">
        <p14:creationId xmlns:p14="http://schemas.microsoft.com/office/powerpoint/2010/main" val="19529059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smtClean="0"/>
              <a:t>Exceptions to Electronic Access</a:t>
            </a:r>
            <a:endParaRPr lang="en-US" b="1" dirty="0"/>
          </a:p>
        </p:txBody>
      </p:sp>
      <p:sp>
        <p:nvSpPr>
          <p:cNvPr id="6" name="Content Placeholder 5"/>
          <p:cNvSpPr>
            <a:spLocks noGrp="1"/>
          </p:cNvSpPr>
          <p:nvPr>
            <p:ph idx="1"/>
          </p:nvPr>
        </p:nvSpPr>
        <p:spPr>
          <a:xfrm>
            <a:off x="304800" y="1646237"/>
            <a:ext cx="8610600" cy="5059363"/>
          </a:xfrm>
        </p:spPr>
        <p:txBody>
          <a:bodyPr>
            <a:noAutofit/>
          </a:bodyPr>
          <a:lstStyle/>
          <a:p>
            <a:pPr>
              <a:spcBef>
                <a:spcPts val="600"/>
              </a:spcBef>
              <a:spcAft>
                <a:spcPts val="600"/>
              </a:spcAft>
            </a:pPr>
            <a:r>
              <a:rPr lang="en-US" b="1" dirty="0" smtClean="0"/>
              <a:t>These records will not be electronically accessible:</a:t>
            </a:r>
          </a:p>
          <a:p>
            <a:pPr lvl="1">
              <a:spcBef>
                <a:spcPts val="600"/>
              </a:spcBef>
              <a:spcAft>
                <a:spcPts val="600"/>
              </a:spcAft>
            </a:pPr>
            <a:r>
              <a:rPr lang="en-US" sz="3200" b="1" dirty="0" smtClean="0"/>
              <a:t>Records in cases where a child is a party</a:t>
            </a:r>
          </a:p>
          <a:p>
            <a:pPr lvl="1">
              <a:spcBef>
                <a:spcPts val="600"/>
              </a:spcBef>
              <a:spcAft>
                <a:spcPts val="600"/>
              </a:spcAft>
            </a:pPr>
            <a:r>
              <a:rPr lang="en-US" sz="3200" b="1" dirty="0" smtClean="0"/>
              <a:t>Confidential information and documents listed in Rule 8.04</a:t>
            </a:r>
          </a:p>
          <a:p>
            <a:pPr marL="0" indent="0">
              <a:spcBef>
                <a:spcPts val="600"/>
              </a:spcBef>
              <a:spcAft>
                <a:spcPts val="600"/>
              </a:spcAft>
              <a:buNone/>
            </a:pPr>
            <a:endParaRPr lang="en-US" sz="2800" dirty="0" smtClean="0">
              <a:solidFill>
                <a:schemeClr val="tx1">
                  <a:lumMod val="65000"/>
                  <a:lumOff val="35000"/>
                </a:schemeClr>
              </a:solidFill>
            </a:endParaRPr>
          </a:p>
          <a:p>
            <a:pPr marL="0" indent="0" algn="r">
              <a:spcBef>
                <a:spcPts val="600"/>
              </a:spcBef>
              <a:spcAft>
                <a:spcPts val="600"/>
              </a:spcAft>
              <a:buNone/>
            </a:pPr>
            <a:r>
              <a:rPr lang="en-US" sz="2800" dirty="0" smtClean="0">
                <a:solidFill>
                  <a:schemeClr val="tx1">
                    <a:lumMod val="65000"/>
                    <a:lumOff val="35000"/>
                  </a:schemeClr>
                </a:solidFill>
              </a:rPr>
              <a:t>Minn</a:t>
            </a:r>
            <a:r>
              <a:rPr lang="en-US" sz="2800" dirty="0">
                <a:solidFill>
                  <a:schemeClr val="tx1">
                    <a:lumMod val="65000"/>
                    <a:lumOff val="35000"/>
                  </a:schemeClr>
                </a:solidFill>
              </a:rPr>
              <a:t>. Juv. Prot. P. R. </a:t>
            </a:r>
            <a:r>
              <a:rPr lang="en-US" sz="2800" dirty="0" smtClean="0">
                <a:solidFill>
                  <a:schemeClr val="tx1">
                    <a:lumMod val="65000"/>
                    <a:lumOff val="35000"/>
                  </a:schemeClr>
                </a:solidFill>
              </a:rPr>
              <a:t>8.01, 8.04</a:t>
            </a:r>
            <a:r>
              <a:rPr lang="en-US" sz="2800" dirty="0">
                <a:solidFill>
                  <a:schemeClr val="tx1">
                    <a:lumMod val="65000"/>
                    <a:lumOff val="35000"/>
                  </a:schemeClr>
                </a:solidFill>
              </a:rPr>
              <a:t>, </a:t>
            </a:r>
            <a:r>
              <a:rPr lang="en-US" sz="2800" dirty="0" err="1" smtClean="0">
                <a:solidFill>
                  <a:schemeClr val="tx1">
                    <a:lumMod val="65000"/>
                    <a:lumOff val="35000"/>
                  </a:schemeClr>
                </a:solidFill>
              </a:rPr>
              <a:t>subds</a:t>
            </a:r>
            <a:r>
              <a:rPr lang="en-US" sz="2800" dirty="0" smtClean="0">
                <a:solidFill>
                  <a:schemeClr val="tx1">
                    <a:lumMod val="65000"/>
                    <a:lumOff val="35000"/>
                  </a:schemeClr>
                </a:solidFill>
              </a:rPr>
              <a:t>. 2 and 4(c</a:t>
            </a:r>
            <a:r>
              <a:rPr lang="en-US" sz="2800" dirty="0">
                <a:solidFill>
                  <a:schemeClr val="tx1">
                    <a:lumMod val="65000"/>
                    <a:lumOff val="35000"/>
                  </a:schemeClr>
                </a:solidFill>
              </a:rPr>
              <a:t>); Minn. Pub. Acc. R. 4, </a:t>
            </a:r>
            <a:r>
              <a:rPr lang="en-US" sz="2800" dirty="0" err="1">
                <a:solidFill>
                  <a:schemeClr val="tx1">
                    <a:lumMod val="65000"/>
                    <a:lumOff val="35000"/>
                  </a:schemeClr>
                </a:solidFill>
              </a:rPr>
              <a:t>subd</a:t>
            </a:r>
            <a:r>
              <a:rPr lang="en-US" sz="2800" dirty="0">
                <a:solidFill>
                  <a:schemeClr val="tx1">
                    <a:lumMod val="65000"/>
                    <a:lumOff val="35000"/>
                  </a:schemeClr>
                </a:solidFill>
              </a:rPr>
              <a:t>. 1(o)(2)(</a:t>
            </a:r>
            <a:r>
              <a:rPr lang="en-US" sz="2800" dirty="0" smtClean="0">
                <a:solidFill>
                  <a:schemeClr val="tx1">
                    <a:lumMod val="65000"/>
                    <a:lumOff val="35000"/>
                  </a:schemeClr>
                </a:solidFill>
              </a:rPr>
              <a:t>D)</a:t>
            </a:r>
            <a:endParaRPr lang="en-US" sz="2800" b="1" dirty="0" smtClean="0">
              <a:solidFill>
                <a:schemeClr val="tx1">
                  <a:lumMod val="65000"/>
                  <a:lumOff val="35000"/>
                </a:schemeClr>
              </a:solidFill>
            </a:endParaRPr>
          </a:p>
        </p:txBody>
      </p:sp>
      <p:pic>
        <p:nvPicPr>
          <p:cNvPr id="10" name="Picture 2" descr="http://courtnet.courts.state.mn.us/Documents/100/docs/Court_Information_Office/MJB_Color_StackedBorde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786" y="6324600"/>
            <a:ext cx="533400" cy="533400"/>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0"/>
          </p:nvPr>
        </p:nvSpPr>
        <p:spPr/>
        <p:txBody>
          <a:bodyPr/>
          <a:lstStyle/>
          <a:p>
            <a:fld id="{72D77A9F-A6FB-44A6-A96C-28EE73F3FC1B}" type="slidenum">
              <a:rPr lang="en-US" smtClean="0"/>
              <a:t>6</a:t>
            </a:fld>
            <a:endParaRPr lang="en-US" dirty="0"/>
          </a:p>
        </p:txBody>
      </p:sp>
    </p:spTree>
    <p:extLst>
      <p:ext uri="{BB962C8B-B14F-4D97-AF65-F5344CB8AC3E}">
        <p14:creationId xmlns:p14="http://schemas.microsoft.com/office/powerpoint/2010/main" val="39441085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smtClean="0"/>
              <a:t>Three Tiers of Access</a:t>
            </a:r>
            <a:endParaRPr lang="en-US" b="1" dirty="0"/>
          </a:p>
        </p:txBody>
      </p:sp>
      <p:sp>
        <p:nvSpPr>
          <p:cNvPr id="6" name="Content Placeholder 5"/>
          <p:cNvSpPr>
            <a:spLocks noGrp="1"/>
          </p:cNvSpPr>
          <p:nvPr>
            <p:ph idx="1"/>
          </p:nvPr>
        </p:nvSpPr>
        <p:spPr>
          <a:xfrm>
            <a:off x="304800" y="1798637"/>
            <a:ext cx="8458200" cy="4525963"/>
          </a:xfrm>
        </p:spPr>
        <p:txBody>
          <a:bodyPr>
            <a:normAutofit/>
          </a:bodyPr>
          <a:lstStyle/>
          <a:p>
            <a:pPr>
              <a:spcBef>
                <a:spcPts val="600"/>
              </a:spcBef>
              <a:spcAft>
                <a:spcPts val="600"/>
              </a:spcAft>
            </a:pPr>
            <a:r>
              <a:rPr lang="en-US" b="1" dirty="0" smtClean="0"/>
              <a:t>There are three tiers of access to CHIPS records:</a:t>
            </a:r>
          </a:p>
          <a:p>
            <a:pPr lvl="1">
              <a:spcBef>
                <a:spcPts val="600"/>
              </a:spcBef>
              <a:spcAft>
                <a:spcPts val="600"/>
              </a:spcAft>
            </a:pPr>
            <a:r>
              <a:rPr lang="en-US" sz="3200" b="1" dirty="0" smtClean="0"/>
              <a:t>Access by the public</a:t>
            </a:r>
          </a:p>
          <a:p>
            <a:pPr lvl="1">
              <a:spcBef>
                <a:spcPts val="600"/>
              </a:spcBef>
              <a:spcAft>
                <a:spcPts val="600"/>
              </a:spcAft>
            </a:pPr>
            <a:r>
              <a:rPr lang="en-US" sz="3200" b="1" dirty="0" smtClean="0"/>
              <a:t>Access by parties</a:t>
            </a:r>
          </a:p>
          <a:p>
            <a:pPr lvl="1">
              <a:spcBef>
                <a:spcPts val="600"/>
              </a:spcBef>
              <a:spcAft>
                <a:spcPts val="600"/>
              </a:spcAft>
            </a:pPr>
            <a:r>
              <a:rPr lang="en-US" sz="3200" b="1" dirty="0" smtClean="0"/>
              <a:t>Access by participants</a:t>
            </a:r>
          </a:p>
          <a:p>
            <a:pPr marL="341313" lvl="1" indent="0">
              <a:spcBef>
                <a:spcPts val="600"/>
              </a:spcBef>
              <a:spcAft>
                <a:spcPts val="600"/>
              </a:spcAft>
              <a:buNone/>
            </a:pPr>
            <a:endParaRPr lang="en-US" sz="3200" b="1" dirty="0" smtClean="0"/>
          </a:p>
          <a:p>
            <a:pPr marL="0" indent="0">
              <a:spcBef>
                <a:spcPts val="600"/>
              </a:spcBef>
              <a:spcAft>
                <a:spcPts val="600"/>
              </a:spcAft>
              <a:buNone/>
            </a:pPr>
            <a:endParaRPr lang="en-US" dirty="0" smtClean="0">
              <a:solidFill>
                <a:schemeClr val="tx1">
                  <a:lumMod val="65000"/>
                  <a:lumOff val="35000"/>
                </a:schemeClr>
              </a:solidFill>
            </a:endParaRPr>
          </a:p>
          <a:p>
            <a:pPr marL="0" indent="0" algn="r">
              <a:spcBef>
                <a:spcPts val="600"/>
              </a:spcBef>
              <a:spcAft>
                <a:spcPts val="600"/>
              </a:spcAft>
              <a:buNone/>
            </a:pPr>
            <a:r>
              <a:rPr lang="en-US" sz="2800" dirty="0" smtClean="0">
                <a:solidFill>
                  <a:schemeClr val="tx1">
                    <a:lumMod val="65000"/>
                    <a:lumOff val="35000"/>
                  </a:schemeClr>
                </a:solidFill>
              </a:rPr>
              <a:t>Minn</a:t>
            </a:r>
            <a:r>
              <a:rPr lang="en-US" sz="2800" dirty="0">
                <a:solidFill>
                  <a:schemeClr val="tx1">
                    <a:lumMod val="65000"/>
                    <a:lumOff val="35000"/>
                  </a:schemeClr>
                </a:solidFill>
              </a:rPr>
              <a:t>. Juv. Prot. P. R. </a:t>
            </a:r>
            <a:r>
              <a:rPr lang="en-US" sz="2800" dirty="0" smtClean="0">
                <a:solidFill>
                  <a:schemeClr val="tx1">
                    <a:lumMod val="65000"/>
                    <a:lumOff val="35000"/>
                  </a:schemeClr>
                </a:solidFill>
              </a:rPr>
              <a:t>8.04</a:t>
            </a:r>
            <a:r>
              <a:rPr lang="en-US" sz="2800" dirty="0">
                <a:solidFill>
                  <a:schemeClr val="tx1">
                    <a:lumMod val="65000"/>
                    <a:lumOff val="35000"/>
                  </a:schemeClr>
                </a:solidFill>
              </a:rPr>
              <a:t>, </a:t>
            </a:r>
            <a:r>
              <a:rPr lang="en-US" sz="2800" dirty="0" err="1" smtClean="0">
                <a:solidFill>
                  <a:schemeClr val="tx1">
                    <a:lumMod val="65000"/>
                    <a:lumOff val="35000"/>
                  </a:schemeClr>
                </a:solidFill>
              </a:rPr>
              <a:t>subds</a:t>
            </a:r>
            <a:r>
              <a:rPr lang="en-US" sz="2800" dirty="0" smtClean="0">
                <a:solidFill>
                  <a:schemeClr val="tx1">
                    <a:lumMod val="65000"/>
                    <a:lumOff val="35000"/>
                  </a:schemeClr>
                </a:solidFill>
              </a:rPr>
              <a:t>. 2, 3, 4</a:t>
            </a:r>
            <a:endParaRPr lang="en-US" sz="2800" b="1" dirty="0">
              <a:solidFill>
                <a:schemeClr val="tx1">
                  <a:lumMod val="65000"/>
                  <a:lumOff val="35000"/>
                </a:schemeClr>
              </a:solidFill>
            </a:endParaRPr>
          </a:p>
          <a:p>
            <a:pPr lvl="1">
              <a:spcBef>
                <a:spcPts val="600"/>
              </a:spcBef>
              <a:spcAft>
                <a:spcPts val="600"/>
              </a:spcAft>
            </a:pPr>
            <a:endParaRPr lang="en-US" sz="3200" b="1" dirty="0"/>
          </a:p>
        </p:txBody>
      </p:sp>
      <p:pic>
        <p:nvPicPr>
          <p:cNvPr id="37890" name="Picture 2" descr="http://courtnet.courts.state.mn.us/Documents/100/docs/Court_Information_Office/MJB_Color_StackedBorde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786" y="6324600"/>
            <a:ext cx="533400" cy="533400"/>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0"/>
          </p:nvPr>
        </p:nvSpPr>
        <p:spPr/>
        <p:txBody>
          <a:bodyPr/>
          <a:lstStyle/>
          <a:p>
            <a:fld id="{72D77A9F-A6FB-44A6-A96C-28EE73F3FC1B}" type="slidenum">
              <a:rPr lang="en-US" smtClean="0"/>
              <a:t>7</a:t>
            </a:fld>
            <a:endParaRPr lang="en-US" dirty="0"/>
          </a:p>
        </p:txBody>
      </p:sp>
    </p:spTree>
    <p:extLst>
      <p:ext uri="{BB962C8B-B14F-4D97-AF65-F5344CB8AC3E}">
        <p14:creationId xmlns:p14="http://schemas.microsoft.com/office/powerpoint/2010/main" val="18686188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smtClean="0"/>
              <a:t>Access by the Public</a:t>
            </a:r>
            <a:endParaRPr lang="en-US" b="1" dirty="0"/>
          </a:p>
        </p:txBody>
      </p:sp>
      <p:sp>
        <p:nvSpPr>
          <p:cNvPr id="6" name="Content Placeholder 5"/>
          <p:cNvSpPr>
            <a:spLocks noGrp="1"/>
          </p:cNvSpPr>
          <p:nvPr>
            <p:ph idx="1"/>
          </p:nvPr>
        </p:nvSpPr>
        <p:spPr>
          <a:xfrm>
            <a:off x="304800" y="1600200"/>
            <a:ext cx="8382000" cy="4876800"/>
          </a:xfrm>
        </p:spPr>
        <p:txBody>
          <a:bodyPr>
            <a:normAutofit/>
          </a:bodyPr>
          <a:lstStyle/>
          <a:p>
            <a:pPr>
              <a:spcBef>
                <a:spcPts val="600"/>
              </a:spcBef>
              <a:spcAft>
                <a:spcPts val="600"/>
              </a:spcAft>
            </a:pPr>
            <a:r>
              <a:rPr lang="en-US" b="1" dirty="0" smtClean="0">
                <a:latin typeface="Arial Narrow" panose="020B0606020202030204" pitchFamily="34" charset="0"/>
                <a:cs typeface="Arial" panose="020B0604020202020204" pitchFamily="34" charset="0"/>
              </a:rPr>
              <a:t>The public will have immediate access to public CHIPS records at courthouse terminals, including social worker and GAL reports</a:t>
            </a:r>
          </a:p>
          <a:p>
            <a:pPr>
              <a:spcBef>
                <a:spcPts val="600"/>
              </a:spcBef>
              <a:spcAft>
                <a:spcPts val="600"/>
              </a:spcAft>
            </a:pPr>
            <a:r>
              <a:rPr lang="en-US" b="1" dirty="0" smtClean="0">
                <a:latin typeface="Arial Narrow" panose="020B0606020202030204" pitchFamily="34" charset="0"/>
                <a:cs typeface="Arial" panose="020B0604020202020204" pitchFamily="34" charset="0"/>
              </a:rPr>
              <a:t>The public will not have access to confidential documents and confidential information</a:t>
            </a:r>
          </a:p>
          <a:p>
            <a:pPr>
              <a:spcBef>
                <a:spcPts val="600"/>
              </a:spcBef>
              <a:spcAft>
                <a:spcPts val="600"/>
              </a:spcAft>
            </a:pPr>
            <a:r>
              <a:rPr lang="en-US" b="1" dirty="0" smtClean="0">
                <a:latin typeface="Arial Narrow" panose="020B0606020202030204" pitchFamily="34" charset="0"/>
                <a:cs typeface="Arial" panose="020B0604020202020204" pitchFamily="34" charset="0"/>
              </a:rPr>
              <a:t>Judges can order public access to confidential documents </a:t>
            </a:r>
            <a:r>
              <a:rPr lang="en-US" b="1" i="1" dirty="0" smtClean="0">
                <a:latin typeface="Arial Narrow" panose="020B0606020202030204" pitchFamily="34" charset="0"/>
                <a:cs typeface="Arial" panose="020B0604020202020204" pitchFamily="34" charset="0"/>
              </a:rPr>
              <a:t>if</a:t>
            </a:r>
            <a:r>
              <a:rPr lang="en-US" b="1" dirty="0" smtClean="0">
                <a:latin typeface="Arial Narrow" panose="020B0606020202030204" pitchFamily="34" charset="0"/>
                <a:cs typeface="Arial" panose="020B0604020202020204" pitchFamily="34" charset="0"/>
              </a:rPr>
              <a:t> exceptional circumstance exists</a:t>
            </a:r>
          </a:p>
          <a:p>
            <a:pPr marL="0" indent="0" algn="r">
              <a:spcBef>
                <a:spcPts val="600"/>
              </a:spcBef>
              <a:spcAft>
                <a:spcPts val="600"/>
              </a:spcAft>
              <a:buNone/>
            </a:pPr>
            <a:r>
              <a:rPr lang="en-US" sz="2800" dirty="0" smtClean="0">
                <a:latin typeface="Arial Narrow" panose="020B0606020202030204" pitchFamily="34" charset="0"/>
                <a:cs typeface="Arial" panose="020B0604020202020204" pitchFamily="34" charset="0"/>
              </a:rPr>
              <a:t>Minn</a:t>
            </a:r>
            <a:r>
              <a:rPr lang="en-US" sz="2800" dirty="0">
                <a:latin typeface="Arial Narrow" panose="020B0606020202030204" pitchFamily="34" charset="0"/>
                <a:cs typeface="Arial" panose="020B0604020202020204" pitchFamily="34" charset="0"/>
              </a:rPr>
              <a:t>. Juv. P. R. 8.04, </a:t>
            </a:r>
            <a:r>
              <a:rPr lang="en-US" sz="2800" dirty="0" err="1" smtClean="0">
                <a:latin typeface="Arial Narrow" panose="020B0606020202030204" pitchFamily="34" charset="0"/>
                <a:cs typeface="Arial" panose="020B0604020202020204" pitchFamily="34" charset="0"/>
              </a:rPr>
              <a:t>subds</a:t>
            </a:r>
            <a:r>
              <a:rPr lang="en-US" sz="2800" dirty="0" smtClean="0">
                <a:latin typeface="Arial Narrow" panose="020B0606020202030204" pitchFamily="34" charset="0"/>
                <a:cs typeface="Arial" panose="020B0604020202020204" pitchFamily="34" charset="0"/>
              </a:rPr>
              <a:t>. </a:t>
            </a:r>
            <a:r>
              <a:rPr lang="en-US" sz="2800" dirty="0">
                <a:latin typeface="Arial Narrow" panose="020B0606020202030204" pitchFamily="34" charset="0"/>
                <a:cs typeface="Arial" panose="020B0604020202020204" pitchFamily="34" charset="0"/>
              </a:rPr>
              <a:t>3(a</a:t>
            </a:r>
            <a:r>
              <a:rPr lang="en-US" sz="2800" dirty="0" smtClean="0">
                <a:latin typeface="Arial Narrow" panose="020B0606020202030204" pitchFamily="34" charset="0"/>
                <a:cs typeface="Arial" panose="020B0604020202020204" pitchFamily="34" charset="0"/>
              </a:rPr>
              <a:t>) &amp; 4</a:t>
            </a:r>
            <a:endParaRPr lang="en-US" sz="2800" dirty="0">
              <a:latin typeface="Arial Narrow" panose="020B0606020202030204" pitchFamily="34" charset="0"/>
              <a:cs typeface="Arial" panose="020B0604020202020204" pitchFamily="34" charset="0"/>
            </a:endParaRPr>
          </a:p>
        </p:txBody>
      </p:sp>
      <p:pic>
        <p:nvPicPr>
          <p:cNvPr id="7" name="Picture 2" descr="http://courtnet.courts.state.mn.us/Documents/100/docs/Court_Information_Office/MJB_Color_StackedBorde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786" y="6324600"/>
            <a:ext cx="533400" cy="533400"/>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0"/>
          </p:nvPr>
        </p:nvSpPr>
        <p:spPr/>
        <p:txBody>
          <a:bodyPr/>
          <a:lstStyle/>
          <a:p>
            <a:fld id="{72D77A9F-A6FB-44A6-A96C-28EE73F3FC1B}" type="slidenum">
              <a:rPr lang="en-US" smtClean="0"/>
              <a:t>8</a:t>
            </a:fld>
            <a:endParaRPr lang="en-US" dirty="0"/>
          </a:p>
        </p:txBody>
      </p:sp>
    </p:spTree>
    <p:extLst>
      <p:ext uri="{BB962C8B-B14F-4D97-AF65-F5344CB8AC3E}">
        <p14:creationId xmlns:p14="http://schemas.microsoft.com/office/powerpoint/2010/main" val="31544724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smtClean="0"/>
              <a:t>Access by Parties</a:t>
            </a:r>
            <a:endParaRPr lang="en-US" b="1" dirty="0"/>
          </a:p>
        </p:txBody>
      </p:sp>
      <p:sp>
        <p:nvSpPr>
          <p:cNvPr id="6" name="Content Placeholder 5"/>
          <p:cNvSpPr>
            <a:spLocks noGrp="1"/>
          </p:cNvSpPr>
          <p:nvPr>
            <p:ph idx="1"/>
          </p:nvPr>
        </p:nvSpPr>
        <p:spPr>
          <a:xfrm>
            <a:off x="304800" y="1600200"/>
            <a:ext cx="8229600" cy="4876800"/>
          </a:xfrm>
        </p:spPr>
        <p:txBody>
          <a:bodyPr>
            <a:normAutofit/>
          </a:bodyPr>
          <a:lstStyle/>
          <a:p>
            <a:pPr>
              <a:spcBef>
                <a:spcPts val="600"/>
              </a:spcBef>
              <a:spcAft>
                <a:spcPts val="600"/>
              </a:spcAft>
            </a:pPr>
            <a:r>
              <a:rPr lang="en-US" b="1" dirty="0" smtClean="0"/>
              <a:t>Parties have access to all public and most confidential records</a:t>
            </a:r>
          </a:p>
          <a:p>
            <a:pPr>
              <a:spcBef>
                <a:spcPts val="600"/>
              </a:spcBef>
              <a:spcAft>
                <a:spcPts val="600"/>
              </a:spcAft>
            </a:pPr>
            <a:r>
              <a:rPr lang="en-US" b="1" dirty="0" smtClean="0"/>
              <a:t>Exceptions:</a:t>
            </a:r>
          </a:p>
          <a:p>
            <a:pPr lvl="1">
              <a:spcBef>
                <a:spcPts val="600"/>
              </a:spcBef>
              <a:spcAft>
                <a:spcPts val="600"/>
              </a:spcAft>
            </a:pPr>
            <a:r>
              <a:rPr lang="en-US" sz="3200" b="1" dirty="0" smtClean="0"/>
              <a:t>Recordings of children reporting abuse</a:t>
            </a:r>
          </a:p>
          <a:p>
            <a:pPr lvl="1">
              <a:spcBef>
                <a:spcPts val="600"/>
              </a:spcBef>
              <a:spcAft>
                <a:spcPts val="600"/>
              </a:spcAft>
            </a:pPr>
            <a:r>
              <a:rPr lang="en-US" sz="3200" b="1" dirty="0" smtClean="0"/>
              <a:t>Reporters of abuse or neglect</a:t>
            </a:r>
          </a:p>
          <a:p>
            <a:pPr lvl="1">
              <a:spcBef>
                <a:spcPts val="600"/>
              </a:spcBef>
              <a:spcAft>
                <a:spcPts val="600"/>
              </a:spcAft>
            </a:pPr>
            <a:r>
              <a:rPr lang="en-US" sz="3200" b="1" dirty="0" smtClean="0"/>
              <a:t>Information about HIV testing</a:t>
            </a:r>
          </a:p>
          <a:p>
            <a:pPr lvl="1">
              <a:spcBef>
                <a:spcPts val="600"/>
              </a:spcBef>
              <a:spcAft>
                <a:spcPts val="600"/>
              </a:spcAft>
            </a:pPr>
            <a:r>
              <a:rPr lang="en-US" sz="3200" b="1" dirty="0" smtClean="0"/>
              <a:t>Records subject to protective orders</a:t>
            </a:r>
          </a:p>
          <a:p>
            <a:pPr marL="0" indent="0" algn="r">
              <a:spcBef>
                <a:spcPts val="600"/>
              </a:spcBef>
              <a:spcAft>
                <a:spcPts val="600"/>
              </a:spcAft>
              <a:buNone/>
            </a:pPr>
            <a:r>
              <a:rPr lang="en-US" sz="2800" dirty="0" smtClean="0"/>
              <a:t>Minn</a:t>
            </a:r>
            <a:r>
              <a:rPr lang="en-US" sz="2800" dirty="0"/>
              <a:t>. Juv. Prot. P. R. 8.04, </a:t>
            </a:r>
            <a:r>
              <a:rPr lang="en-US" sz="2800" dirty="0" err="1"/>
              <a:t>subd</a:t>
            </a:r>
            <a:r>
              <a:rPr lang="en-US" sz="2800" dirty="0"/>
              <a:t>. 3(b)</a:t>
            </a:r>
            <a:endParaRPr lang="en-US" sz="2800" dirty="0" smtClean="0"/>
          </a:p>
        </p:txBody>
      </p:sp>
      <p:pic>
        <p:nvPicPr>
          <p:cNvPr id="7" name="Picture 2" descr="http://courtnet.courts.state.mn.us/Documents/100/docs/Court_Information_Office/MJB_Color_StackedBorde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786" y="6324600"/>
            <a:ext cx="533400" cy="533400"/>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0"/>
          </p:nvPr>
        </p:nvSpPr>
        <p:spPr/>
        <p:txBody>
          <a:bodyPr/>
          <a:lstStyle/>
          <a:p>
            <a:fld id="{72D77A9F-A6FB-44A6-A96C-28EE73F3FC1B}" type="slidenum">
              <a:rPr lang="en-US" smtClean="0"/>
              <a:t>9</a:t>
            </a:fld>
            <a:endParaRPr lang="en-US" dirty="0"/>
          </a:p>
        </p:txBody>
      </p:sp>
    </p:spTree>
    <p:extLst>
      <p:ext uri="{BB962C8B-B14F-4D97-AF65-F5344CB8AC3E}">
        <p14:creationId xmlns:p14="http://schemas.microsoft.com/office/powerpoint/2010/main" val="194227770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8.0&quot;&gt;&lt;object type=&quot;1&quot; unique_id=&quot;10001&quot;&gt;&lt;object type=&quot;2&quot; unique_id=&quot;10002&quot;&gt;&lt;object type=&quot;3&quot; unique_id=&quot;10142&quot;&gt;&lt;property id=&quot;20148&quot; value=&quot;5&quot;/&gt;&lt;property id=&quot;20300&quot; value=&quot;Slide 1&quot;/&gt;&lt;property id=&quot;20307&quot; value=&quot;260&quot;/&gt;&lt;/object&gt;&lt;object type=&quot;3&quot; unique_id=&quot;10903&quot;&gt;&lt;property id=&quot;20148&quot; value=&quot;5&quot;/&gt;&lt;property id=&quot;20300&quot; value=&quot;Slide 2 - &amp;quot;Learning Objectives&amp;quot;&quot;/&gt;&lt;property id=&quot;20307&quot; value=&quot;265&quot;/&gt;&lt;/object&gt;&lt;object type=&quot;3&quot; unique_id=&quot;10904&quot;&gt;&lt;property id=&quot;20148&quot; value=&quot;5&quot;/&gt;&lt;property id=&quot;20300&quot; value=&quot;Slide 3 - &amp;quot;Agenda&amp;quot;&quot;/&gt;&lt;property id=&quot;20307&quot; value=&quot;263&quot;/&gt;&lt;/object&gt;&lt;object type=&quot;3&quot; unique_id=&quot;10905&quot;&gt;&lt;property id=&quot;20148&quot; value=&quot;5&quot;/&gt;&lt;property id=&quot;20300&quot; value=&quot;Slide 4&quot;/&gt;&lt;property id=&quot;20307&quot; value=&quot;266&quot;/&gt;&lt;/object&gt;&lt;object type=&quot;3&quot; unique_id=&quot;10906&quot;&gt;&lt;property id=&quot;20148&quot; value=&quot;5&quot;/&gt;&lt;property id=&quot;20300&quot; value=&quot;Slide 5 - &amp;quot;Why Understand the Child Protection Permanency Timeline?&amp;quot;&quot;/&gt;&lt;property id=&quot;20307&quot; value=&quot;267&quot;/&gt;&lt;/object&gt;&lt;object type=&quot;3&quot; unique_id=&quot;10907&quot;&gt;&lt;property id=&quot;20148&quot; value=&quot;5&quot;/&gt;&lt;property id=&quot;20300&quot; value=&quot;Slide 6&quot;/&gt;&lt;property id=&quot;20307&quot; value=&quot;268&quot;/&gt;&lt;/object&gt;&lt;object type=&quot;3&quot; unique_id=&quot;10908&quot;&gt;&lt;property id=&quot;20148&quot; value=&quot;5&quot;/&gt;&lt;property id=&quot;20300&quot; value=&quot;Slide 7&quot;/&gt;&lt;property id=&quot;20307&quot; value=&quot;269&quot;/&gt;&lt;/object&gt;&lt;object type=&quot;3&quot; unique_id=&quot;10909&quot;&gt;&lt;property id=&quot;20148&quot; value=&quot;5&quot;/&gt;&lt;property id=&quot;20300&quot; value=&quot;Slide 8&quot;/&gt;&lt;property id=&quot;20307&quot; value=&quot;270&quot;/&gt;&lt;/object&gt;&lt;object type=&quot;3&quot; unique_id=&quot;10910&quot;&gt;&lt;property id=&quot;20148&quot; value=&quot;5&quot;/&gt;&lt;property id=&quot;20300&quot; value=&quot;Slide 9 - &amp;quot;Case Processing Requirements:   Judicial Council Policy&amp;quot;&quot;/&gt;&lt;property id=&quot;20307&quot; value=&quot;271&quot;/&gt;&lt;/object&gt;&lt;object type=&quot;3&quot; unique_id=&quot;10911&quot;&gt;&lt;property id=&quot;20148&quot; value=&quot;5&quot;/&gt;&lt;property id=&quot;20300&quot; value=&quot;Slide 10 - &amp;quot;Court Administration Processes (CAPs)&amp;quot;&quot;/&gt;&lt;property id=&quot;20307&quot; value=&quot;272&quot;/&gt;&lt;/object&gt;&lt;object type=&quot;3&quot; unique_id=&quot;10912&quot;&gt;&lt;property id=&quot;20148&quot; value=&quot;5&quot;/&gt;&lt;property id=&quot;20300&quot; value=&quot;Slide 11 - &amp;quot;Sources of Case Processing Requirements &amp;quot;&quot;/&gt;&lt;property id=&quot;20307&quot; value=&quot;273&quot;/&gt;&lt;/object&gt;&lt;object type=&quot;3&quot; unique_id=&quot;10913&quot;&gt;&lt;property id=&quot;20148&quot; value=&quot;5&quot;/&gt;&lt;property id=&quot;20300&quot; value=&quot;Slide 12 - &amp;quot;Counting Cases in MNCIS and MNJAD&amp;quot;&quot;/&gt;&lt;property id=&quot;20307&quot; value=&quot;274&quot;/&gt;&lt;/object&gt;&lt;object type=&quot;3&quot; unique_id=&quot;10914&quot;&gt;&lt;property id=&quot;20148&quot; value=&quot;5&quot;/&gt;&lt;property id=&quot;20300&quot; value=&quot;Slide 13&quot;/&gt;&lt;property id=&quot;20307&quot; value=&quot;275&quot;/&gt;&lt;/object&gt;&lt;object type=&quot;3&quot; unique_id=&quot;10915&quot;&gt;&lt;property id=&quot;20148&quot; value=&quot;5&quot;/&gt;&lt;property id=&quot;20300&quot; value=&quot;Slide 14 - &amp;quot;Filing of CHIPS Petition &amp;quot;&quot;/&gt;&lt;property id=&quot;20307&quot; value=&quot;276&quot;/&gt;&lt;/object&gt;&lt;object type=&quot;3&quot; unique_id=&quot;10916&quot;&gt;&lt;property id=&quot;20148&quot; value=&quot;5&quot;/&gt;&lt;property id=&quot;20300&quot; value=&quot;Slide 15 - &amp;quot;Who Can File a CHIPS Petition ?&amp;quot;&quot;/&gt;&lt;property id=&quot;20307&quot; value=&quot;277&quot;/&gt;&lt;/object&gt;&lt;object type=&quot;3&quot; unique_id=&quot;10917&quot;&gt;&lt;property id=&quot;20148&quot; value=&quot;5&quot;/&gt;&lt;property id=&quot;20300&quot; value=&quot;Slide 16 - &amp;quot;CHIPS Petition Filed by County Attorney&amp;quot;&quot;/&gt;&lt;property id=&quot;20307&quot; value=&quot;474&quot;/&gt;&lt;/object&gt;&lt;object type=&quot;3&quot; unique_id=&quot;10918&quot;&gt;&lt;property id=&quot;20148&quot; value=&quot;5&quot;/&gt;&lt;property id=&quot;20300&quot; value=&quot;Slide 17 - &amp;quot;CHIPS Petition Filed by Private Citizen&amp;quot;&quot;/&gt;&lt;property id=&quot;20307&quot; value=&quot;278&quot;/&gt;&lt;/object&gt;&lt;object type=&quot;3&quot; unique_id=&quot;10919&quot;&gt;&lt;property id=&quot;20148&quot; value=&quot;5&quot;/&gt;&lt;property id=&quot;20300&quot; value=&quot;Slide 18 - &amp;quot;CHIPS Petition Filed by Private Citizen&amp;quot;&quot;/&gt;&lt;property id=&quot;20307&quot; value=&quot;279&quot;/&gt;&lt;/object&gt;&lt;object type=&quot;3&quot; unique_id=&quot;10920&quot;&gt;&lt;property id=&quot;20148&quot; value=&quot;5&quot;/&gt;&lt;property id=&quot;20300&quot; value=&quot;Slide 19 - &amp;quot;CHIPS Petition Filed by Private Citizen&amp;quot;&quot;/&gt;&lt;property id=&quot;20307&quot; value=&quot;280&quot;/&gt;&lt;/object&gt;&lt;object type=&quot;3&quot; unique_id=&quot;10921&quot;&gt;&lt;property id=&quot;20148&quot; value=&quot;5&quot;/&gt;&lt;property id=&quot;20300&quot; value=&quot;Slide 20 - &amp;quot;CHIPS Petition Filed by Private Citizen&amp;quot;&quot;/&gt;&lt;property id=&quot;20307&quot; value=&quot;281&quot;/&gt;&lt;/object&gt;&lt;object type=&quot;3&quot; unique_id=&quot;10922&quot;&gt;&lt;property id=&quot;20148&quot; value=&quot;5&quot;/&gt;&lt;property id=&quot;20300&quot; value=&quot;Slide 21 - &amp;quot;Filing Fees, Motion Fees, and Service of Process Fees&amp;quot;&quot;/&gt;&lt;property id=&quot;20307&quot; value=&quot;282&quot;/&gt;&lt;/object&gt;&lt;object type=&quot;3&quot; unique_id=&quot;10923&quot;&gt;&lt;property id=&quot;20148&quot; value=&quot;5&quot;/&gt;&lt;property id=&quot;20300&quot; value=&quot;Slide 22 - &amp;quot;Amended Petition&amp;quot;&quot;/&gt;&lt;property id=&quot;20307&quot; value=&quot;283&quot;/&gt;&lt;/object&gt;&lt;object type=&quot;3&quot; unique_id=&quot;10924&quot;&gt;&lt;property id=&quot;20148&quot; value=&quot;5&quot;/&gt;&lt;property id=&quot;20300&quot; value=&quot;Slide 23 - &amp;quot;Content of CHIPS Petition&amp;quot;&quot;/&gt;&lt;property id=&quot;20307&quot; value=&quot;284&quot;/&gt;&lt;/object&gt;&lt;object type=&quot;3&quot; unique_id=&quot;10925&quot;&gt;&lt;property id=&quot;20148&quot; value=&quot;5&quot;/&gt;&lt;property id=&quot;20300&quot; value=&quot;Slide 24 - &amp;quot;Content of CHIPS Petition&amp;quot;&quot;/&gt;&lt;property id=&quot;20307&quot; value=&quot;285&quot;/&gt;&lt;/object&gt;&lt;object type=&quot;3&quot; unique_id=&quot;10926&quot;&gt;&lt;property id=&quot;20148&quot; value=&quot;5&quot;/&gt;&lt;property id=&quot;20300&quot; value=&quot;Slide 25 - &amp;quot;One Versus Multiple Petitions&amp;quot;&quot;/&gt;&lt;property id=&quot;20307&quot; value=&quot;286&quot;/&gt;&lt;/object&gt;&lt;object type=&quot;3&quot; unique_id=&quot;10927&quot;&gt;&lt;property id=&quot;20148&quot; value=&quot;5&quot;/&gt;&lt;property id=&quot;20300&quot; value=&quot;Slide 26 - &amp;quot;Case Initiation Process – CHIPS &amp;quot;&quot;/&gt;&lt;property id=&quot;20307&quot; value=&quot;287&quot;/&gt;&lt;/object&gt;&lt;object type=&quot;3&quot; unique_id=&quot;10928&quot;&gt;&lt;property id=&quot;20148&quot; value=&quot;5&quot;/&gt;&lt;property id=&quot;20300&quot; value=&quot;Slide 27 - &amp;quot;CHIPS Case Types&amp;quot;&quot;/&gt;&lt;property id=&quot;20307&quot; value=&quot;288&quot;/&gt;&lt;/object&gt;&lt;object type=&quot;3&quot; unique_id=&quot;10929&quot;&gt;&lt;property id=&quot;20148&quot; value=&quot;5&quot;/&gt;&lt;property id=&quot;20300&quot; value=&quot;Slide 28 - &amp;quot;“Detail Tab” Requirements&amp;quot;&quot;/&gt;&lt;property id=&quot;20307&quot; value=&quot;289&quot;/&gt;&lt;/object&gt;&lt;object type=&quot;3&quot; unique_id=&quot;10930&quot;&gt;&lt;property id=&quot;20148&quot; value=&quot;5&quot;/&gt;&lt;property id=&quot;20300&quot; value=&quot;Slide 29&quot;/&gt;&lt;property id=&quot;20307&quot; value=&quot;290&quot;/&gt;&lt;/object&gt;&lt;object type=&quot;3&quot; unique_id=&quot;10931&quot;&gt;&lt;property id=&quot;20148&quot; value=&quot;5&quot;/&gt;&lt;property id=&quot;20300&quot; value=&quot;Slide 30&quot;/&gt;&lt;property id=&quot;20307&quot; value=&quot;291&quot;/&gt;&lt;/object&gt;&lt;object type=&quot;3&quot; unique_id=&quot;10932&quot;&gt;&lt;property id=&quot;20148&quot; value=&quot;5&quot;/&gt;&lt;property id=&quot;20300&quot; value=&quot;Slide 31 - &amp;quot;Appointing GALs and Attorneys &amp;quot;&quot;/&gt;&lt;property id=&quot;20307&quot; value=&quot;292&quot;/&gt;&lt;/object&gt;&lt;object type=&quot;3&quot; unique_id=&quot;10933&quot;&gt;&lt;property id=&quot;20148&quot; value=&quot;5&quot;/&gt;&lt;property id=&quot;20300&quot; value=&quot;Slide 32 - &amp;quot;Appoint GAL for Child&amp;quot;&quot;/&gt;&lt;property id=&quot;20307&quot; value=&quot;293&quot;/&gt;&lt;/object&gt;&lt;object type=&quot;3&quot; unique_id=&quot;10934&quot;&gt;&lt;property id=&quot;20148&quot; value=&quot;5&quot;/&gt;&lt;property id=&quot;20300&quot; value=&quot;Slide 33 - &amp;quot;Appoint Attorney for Child&amp;quot;&quot;/&gt;&lt;property id=&quot;20307&quot; value=&quot;294&quot;/&gt;&lt;/object&gt;&lt;object type=&quot;3&quot; unique_id=&quot;10935&quot;&gt;&lt;property id=&quot;20148&quot; value=&quot;5&quot;/&gt;&lt;property id=&quot;20300&quot; value=&quot;Slide 34 - &amp;quot;Appoint Attorneys for Parents&amp;quot;&quot;/&gt;&lt;property id=&quot;20307&quot; value=&quot;295&quot;/&gt;&lt;/object&gt;&lt;object type=&quot;3&quot; unique_id=&quot;10936&quot;&gt;&lt;property id=&quot;20148&quot; value=&quot;5&quot;/&gt;&lt;property id=&quot;20300&quot; value=&quot;Slide 35 - &amp;quot;Appoint Attorneys for Parents&amp;quot;&quot;/&gt;&lt;property id=&quot;20307&quot; value=&quot;296&quot;/&gt;&lt;/object&gt;&lt;object type=&quot;3&quot; unique_id=&quot;10937&quot;&gt;&lt;property id=&quot;20148&quot; value=&quot;5&quot;/&gt;&lt;property id=&quot;20300&quot; value=&quot;Slide 36 - &amp;quot;Parties and Participants &amp;quot;&quot;/&gt;&lt;property id=&quot;20307&quot; value=&quot;297&quot;/&gt;&lt;/object&gt;&lt;object type=&quot;3&quot; unique_id=&quot;10938&quot;&gt;&lt;property id=&quot;20148&quot; value=&quot;5&quot;/&gt;&lt;property id=&quot;20300&quot; value=&quot;Slide 37 - &amp;quot;“Parties” Tab &amp;quot;&quot;/&gt;&lt;property id=&quot;20307&quot; value=&quot;298&quot;/&gt;&lt;/object&gt;&lt;object type=&quot;3&quot; unique_id=&quot;10939&quot;&gt;&lt;property id=&quot;20148&quot; value=&quot;5&quot;/&gt;&lt;property id=&quot;20300&quot; value=&quot;Slide 38&quot;/&gt;&lt;property id=&quot;20307&quot; value=&quot;299&quot;/&gt;&lt;/object&gt;&lt;object type=&quot;3&quot; unique_id=&quot;10940&quot;&gt;&lt;property id=&quot;20148&quot; value=&quot;5&quot;/&gt;&lt;property id=&quot;20300&quot; value=&quot;Slide 39&quot;/&gt;&lt;property id=&quot;20307&quot; value=&quot;300&quot;/&gt;&lt;/object&gt;&lt;object type=&quot;3&quot; unique_id=&quot;10941&quot;&gt;&lt;property id=&quot;20148&quot; value=&quot;5&quot;/&gt;&lt;property id=&quot;20300&quot; value=&quot;Slide 40&quot;/&gt;&lt;property id=&quot;20307&quot; value=&quot;301&quot;/&gt;&lt;/object&gt;&lt;object type=&quot;3&quot; unique_id=&quot;10942&quot;&gt;&lt;property id=&quot;20148&quot; value=&quot;5&quot;/&gt;&lt;property id=&quot;20300&quot; value=&quot;Slide 41&quot;/&gt;&lt;property id=&quot;20307&quot; value=&quot;302&quot;/&gt;&lt;/object&gt;&lt;object type=&quot;3&quot; unique_id=&quot;10943&quot;&gt;&lt;property id=&quot;20148&quot; value=&quot;5&quot;/&gt;&lt;property id=&quot;20300&quot; value=&quot;Slide 42&quot;/&gt;&lt;property id=&quot;20307&quot; value=&quot;303&quot;/&gt;&lt;/object&gt;&lt;object type=&quot;3&quot; unique_id=&quot;10944&quot;&gt;&lt;property id=&quot;20148&quot; value=&quot;5&quot;/&gt;&lt;property id=&quot;20300&quot; value=&quot;Slide 43&quot;/&gt;&lt;property id=&quot;20307&quot; value=&quot;304&quot;/&gt;&lt;/object&gt;&lt;object type=&quot;3&quot; unique_id=&quot;10945&quot;&gt;&lt;property id=&quot;20148&quot; value=&quot;5&quot;/&gt;&lt;property id=&quot;20300&quot; value=&quot;Slide 44&quot;/&gt;&lt;property id=&quot;20307&quot; value=&quot;305&quot;/&gt;&lt;/object&gt;&lt;object type=&quot;3&quot; unique_id=&quot;10946&quot;&gt;&lt;property id=&quot;20148&quot; value=&quot;5&quot;/&gt;&lt;property id=&quot;20300&quot; value=&quot;Slide 45&quot;/&gt;&lt;property id=&quot;20307&quot; value=&quot;306&quot;/&gt;&lt;/object&gt;&lt;object type=&quot;3&quot; unique_id=&quot;10947&quot;&gt;&lt;property id=&quot;20148&quot; value=&quot;5&quot;/&gt;&lt;property id=&quot;20300&quot; value=&quot;Slide 46&quot;/&gt;&lt;property id=&quot;20307&quot; value=&quot;307&quot;/&gt;&lt;/object&gt;&lt;object type=&quot;3&quot; unique_id=&quot;10948&quot;&gt;&lt;property id=&quot;20148&quot; value=&quot;5&quot;/&gt;&lt;property id=&quot;20300&quot; value=&quot;Slide 47&quot;/&gt;&lt;property id=&quot;20307&quot; value=&quot;308&quot;/&gt;&lt;/object&gt;&lt;object type=&quot;3&quot; unique_id=&quot;10949&quot;&gt;&lt;property id=&quot;20148&quot; value=&quot;5&quot;/&gt;&lt;property id=&quot;20300&quot; value=&quot;Slide 48&quot;/&gt;&lt;property id=&quot;20307&quot; value=&quot;309&quot;/&gt;&lt;/object&gt;&lt;object type=&quot;3&quot; unique_id=&quot;10950&quot;&gt;&lt;property id=&quot;20148&quot; value=&quot;5&quot;/&gt;&lt;property id=&quot;20300&quot; value=&quot;Slide 49 - &amp;quot;Types of Hearings &amp;quot;&quot;/&gt;&lt;property id=&quot;20307&quot; value=&quot;310&quot;/&gt;&lt;/object&gt;&lt;object type=&quot;3&quot; unique_id=&quot;10951&quot;&gt;&lt;property id=&quot;20148&quot; value=&quot;5&quot;/&gt;&lt;property id=&quot;20300&quot; value=&quot;Slide 50 - &amp;quot;Hearings in CHIPS Cases&amp;quot;&quot;/&gt;&lt;property id=&quot;20307&quot; value=&quot;311&quot;/&gt;&lt;/object&gt;&lt;object type=&quot;3&quot; unique_id=&quot;10952&quot;&gt;&lt;property id=&quot;20148&quot; value=&quot;5&quot;/&gt;&lt;property id=&quot;20300&quot; value=&quot;Slide 51 - &amp;quot;First Hearing:  EPC or Admit/Deny &amp;quot;&quot;/&gt;&lt;property id=&quot;20307&quot; value=&quot;312&quot;/&gt;&lt;/object&gt;&lt;object type=&quot;3&quot; unique_id=&quot;10953&quot;&gt;&lt;property id=&quot;20148&quot; value=&quot;5&quot;/&gt;&lt;property id=&quot;20300&quot; value=&quot;Slide 52&quot;/&gt;&lt;property id=&quot;20307&quot; value=&quot;313&quot;/&gt;&lt;/object&gt;&lt;object type=&quot;3&quot; unique_id=&quot;10954&quot;&gt;&lt;property id=&quot;20148&quot; value=&quot;5&quot;/&gt;&lt;property id=&quot;20300&quot; value=&quot;Slide 53 - &amp;quot;Schedule First Hearing&amp;quot;&quot;/&gt;&lt;property id=&quot;20307&quot; value=&quot;314&quot;/&gt;&lt;/object&gt;&lt;object type=&quot;3&quot; unique_id=&quot;10955&quot;&gt;&lt;property id=&quot;20148&quot; value=&quot;5&quot;/&gt;&lt;property id=&quot;20300&quot; value=&quot;Slide 54 - &amp;quot;Schedule First Hearing&amp;quot;&quot;/&gt;&lt;property id=&quot;20307&quot; value=&quot;315&quot;/&gt;&lt;/object&gt;&lt;object type=&quot;3&quot; unique_id=&quot;10956&quot;&gt;&lt;property id=&quot;20148&quot; value=&quot;5&quot;/&gt;&lt;property id=&quot;20300&quot; value=&quot;Slide 55 - &amp;quot;Schedule First Hearing&amp;quot;&quot;/&gt;&lt;property id=&quot;20307&quot; value=&quot;316&quot;/&gt;&lt;/object&gt;&lt;object type=&quot;3&quot; unique_id=&quot;10957&quot;&gt;&lt;property id=&quot;20148&quot; value=&quot;5&quot;/&gt;&lt;property id=&quot;20300&quot; value=&quot;Slide 56&quot;/&gt;&lt;property id=&quot;20307&quot; value=&quot;317&quot;/&gt;&lt;/object&gt;&lt;object type=&quot;3&quot; unique_id=&quot;10958&quot;&gt;&lt;property id=&quot;20148&quot; value=&quot;5&quot;/&gt;&lt;property id=&quot;20300&quot; value=&quot;Slide 57&quot;/&gt;&lt;property id=&quot;20307&quot; value=&quot;318&quot;/&gt;&lt;/object&gt;&lt;object type=&quot;3&quot; unique_id=&quot;10959&quot;&gt;&lt;property id=&quot;20148&quot; value=&quot;5&quot;/&gt;&lt;property id=&quot;20300&quot; value=&quot;Slide 58 - &amp;quot;Summons and Notice of Hearing &amp;quot;&quot;/&gt;&lt;property id=&quot;20307&quot; value=&quot;319&quot;/&gt;&lt;/object&gt;&lt;object type=&quot;3&quot; unique_id=&quot;10960&quot;&gt;&lt;property id=&quot;20148&quot; value=&quot;5&quot;/&gt;&lt;property id=&quot;20300&quot; value=&quot;Slide 59 - &amp;quot;Parties:  Summons and CHIPS Petition&amp;quot;&quot;/&gt;&lt;property id=&quot;20307&quot; value=&quot;320&quot;/&gt;&lt;/object&gt;&lt;object type=&quot;3&quot; unique_id=&quot;10961&quot;&gt;&lt;property id=&quot;20148&quot; value=&quot;5&quot;/&gt;&lt;property id=&quot;20300&quot; value=&quot;Slide 60 - &amp;quot;Parties:  Summons and CHIPS Petition&amp;quot;&quot;/&gt;&lt;property id=&quot;20307&quot; value=&quot;321&quot;/&gt;&lt;/object&gt;&lt;object type=&quot;3&quot; unique_id=&quot;10962&quot;&gt;&lt;property id=&quot;20148&quot; value=&quot;5&quot;/&gt;&lt;property id=&quot;20300&quot; value=&quot;Slide 61 - &amp;quot;Participants: Notice of Hearing and  CHIPS Petition&amp;quot;&quot;/&gt;&lt;property id=&quot;20307&quot; value=&quot;322&quot;/&gt;&lt;/object&gt;&lt;object type=&quot;3&quot; unique_id=&quot;10963&quot;&gt;&lt;property id=&quot;20148&quot; value=&quot;5&quot;/&gt;&lt;property id=&quot;20300&quot; value=&quot;Slide 62 - &amp;quot;Special Notice Requirements for EPC Hearing&amp;quot;&quot;/&gt;&lt;property id=&quot;20307&quot; value=&quot;323&quot;/&gt;&lt;/object&gt;&lt;object type=&quot;3&quot; unique_id=&quot;10964&quot;&gt;&lt;property id=&quot;20148&quot; value=&quot;5&quot;/&gt;&lt;property id=&quot;20300&quot; value=&quot;Slide 63&quot;/&gt;&lt;property id=&quot;20307&quot; value=&quot;324&quot;/&gt;&lt;/object&gt;&lt;object type=&quot;3&quot; unique_id=&quot;10965&quot;&gt;&lt;property id=&quot;20148&quot; value=&quot;5&quot;/&gt;&lt;property id=&quot;20300&quot; value=&quot;Slide 64 - &amp;quot;Notice Options for First Hearing&amp;quot;&quot;/&gt;&lt;property id=&quot;20307&quot; value=&quot;325&quot;/&gt;&lt;/object&gt;&lt;object type=&quot;3&quot; unique_id=&quot;10966&quot;&gt;&lt;property id=&quot;20148&quot; value=&quot;5&quot;/&gt;&lt;property id=&quot;20300&quot; value=&quot;Slide 65 - &amp;quot;Print Summons and Notice of Hearing&amp;quot;&quot;/&gt;&lt;property id=&quot;20307&quot; value=&quot;326&quot;/&gt;&lt;/object&gt;&lt;object type=&quot;3&quot; unique_id=&quot;10967&quot;&gt;&lt;property id=&quot;20148&quot; value=&quot;5&quot;/&gt;&lt;property id=&quot;20300&quot; value=&quot;Slide 66 - &amp;quot;Print Summons and Notice of Hearing&amp;quot;&quot;/&gt;&lt;property id=&quot;20307&quot; value=&quot;327&quot;/&gt;&lt;/object&gt;&lt;object type=&quot;3&quot; unique_id=&quot;10968&quot;&gt;&lt;property id=&quot;20148&quot; value=&quot;5&quot;/&gt;&lt;property id=&quot;20300&quot; value=&quot;Slide 67 - &amp;quot;Print Summons and Notice of Hearing&amp;quot;&quot;/&gt;&lt;property id=&quot;20307&quot; value=&quot;328&quot;/&gt;&lt;/object&gt;&lt;object type=&quot;3&quot; unique_id=&quot;10969&quot;&gt;&lt;property id=&quot;20148&quot; value=&quot;5&quot;/&gt;&lt;property id=&quot;20300&quot; value=&quot;Slide 68&quot;/&gt;&lt;property id=&quot;20307&quot; value=&quot;329&quot;/&gt;&lt;/object&gt;&lt;object type=&quot;3&quot; unique_id=&quot;10970&quot;&gt;&lt;property id=&quot;20148&quot; value=&quot;5&quot;/&gt;&lt;property id=&quot;20300&quot; value=&quot;Slide 69&quot;/&gt;&lt;property id=&quot;20307&quot; value=&quot;330&quot;/&gt;&lt;/object&gt;&lt;object type=&quot;3&quot; unique_id=&quot;10971&quot;&gt;&lt;property id=&quot;20148&quot; value=&quot;5&quot;/&gt;&lt;property id=&quot;20300&quot; value=&quot;Slide 70&quot;/&gt;&lt;property id=&quot;20307&quot; value=&quot;331&quot;/&gt;&lt;/object&gt;&lt;object type=&quot;3&quot; unique_id=&quot;10972&quot;&gt;&lt;property id=&quot;20148&quot; value=&quot;5&quot;/&gt;&lt;property id=&quot;20300&quot; value=&quot;Slide 71&quot;/&gt;&lt;property id=&quot;20307&quot; value=&quot;332&quot;/&gt;&lt;/object&gt;&lt;object type=&quot;3&quot; unique_id=&quot;10973&quot;&gt;&lt;property id=&quot;20148&quot; value=&quot;5&quot;/&gt;&lt;property id=&quot;20300&quot; value=&quot;Slide 72 - &amp;quot;Process First Hearing &amp;quot;&quot;/&gt;&lt;property id=&quot;20307&quot; value=&quot;333&quot;/&gt;&lt;/object&gt;&lt;object type=&quot;3&quot; unique_id=&quot;10974&quot;&gt;&lt;property id=&quot;20148&quot; value=&quot;5&quot;/&gt;&lt;property id=&quot;20300&quot; value=&quot;Slide 73 - &amp;quot;Case Events&amp;quot;&quot;/&gt;&lt;property id=&quot;20307&quot; value=&quot;334&quot;/&gt;&lt;/object&gt;&lt;object type=&quot;3&quot; unique_id=&quot;10975&quot;&gt;&lt;property id=&quot;20148&quot; value=&quot;5&quot;/&gt;&lt;property id=&quot;20300&quot; value=&quot;Slide 74 - &amp;quot;Process First Hearing&amp;quot;&quot;/&gt;&lt;property id=&quot;20307&quot; value=&quot;335&quot;/&gt;&lt;/object&gt;&lt;object type=&quot;3&quot; unique_id=&quot;10976&quot;&gt;&lt;property id=&quot;20148&quot; value=&quot;5&quot;/&gt;&lt;property id=&quot;20300&quot; value=&quot;Slide 75 - &amp;quot;Process First Hearing&amp;quot;&quot;/&gt;&lt;property id=&quot;20307&quot; value=&quot;336&quot;/&gt;&lt;/object&gt;&lt;object type=&quot;3&quot; unique_id=&quot;10977&quot;&gt;&lt;property id=&quot;20148&quot; value=&quot;5&quot;/&gt;&lt;property id=&quot;20300&quot; value=&quot;Slide 76&quot;/&gt;&lt;property id=&quot;20307&quot; value=&quot;337&quot;/&gt;&lt;/object&gt;&lt;object type=&quot;3&quot; unique_id=&quot;10978&quot;&gt;&lt;property id=&quot;20148&quot; value=&quot;5&quot;/&gt;&lt;property id=&quot;20300&quot; value=&quot;Slide 77&quot;/&gt;&lt;property id=&quot;20307&quot; value=&quot;338&quot;/&gt;&lt;/object&gt;&lt;object type=&quot;3&quot; unique_id=&quot;10979&quot;&gt;&lt;property id=&quot;20148&quot; value=&quot;5&quot;/&gt;&lt;property id=&quot;20300&quot; value=&quot;Slide 78&quot;/&gt;&lt;property id=&quot;20307&quot; value=&quot;339&quot;/&gt;&lt;/object&gt;&lt;object type=&quot;3&quot; unique_id=&quot;10980&quot;&gt;&lt;property id=&quot;20148&quot; value=&quot;5&quot;/&gt;&lt;property id=&quot;20300&quot; value=&quot;Slide 79&quot;/&gt;&lt;property id=&quot;20307&quot; value=&quot;340&quot;/&gt;&lt;/object&gt;&lt;object type=&quot;3&quot; unique_id=&quot;10981&quot;&gt;&lt;property id=&quot;20148&quot; value=&quot;5&quot;/&gt;&lt;property id=&quot;20300&quot; value=&quot;Slide 80&quot;/&gt;&lt;property id=&quot;20307&quot; value=&quot;341&quot;/&gt;&lt;/object&gt;&lt;object type=&quot;3&quot; unique_id=&quot;10982&quot;&gt;&lt;property id=&quot;20148&quot; value=&quot;5&quot;/&gt;&lt;property id=&quot;20300&quot; value=&quot;Slide 81&quot;/&gt;&lt;property id=&quot;20307&quot; value=&quot;342&quot;/&gt;&lt;/object&gt;&lt;object type=&quot;3&quot; unique_id=&quot;10983&quot;&gt;&lt;property id=&quot;20148&quot; value=&quot;5&quot;/&gt;&lt;property id=&quot;20300&quot; value=&quot;Slide 82&quot;/&gt;&lt;property id=&quot;20307&quot; value=&quot;343&quot;/&gt;&lt;/object&gt;&lt;object type=&quot;3&quot; unique_id=&quot;10984&quot;&gt;&lt;property id=&quot;20148&quot; value=&quot;5&quot;/&gt;&lt;property id=&quot;20300&quot; value=&quot;Slide 83&quot;/&gt;&lt;property id=&quot;20307&quot; value=&quot;344&quot;/&gt;&lt;/object&gt;&lt;object type=&quot;3&quot; unique_id=&quot;10985&quot;&gt;&lt;property id=&quot;20148&quot; value=&quot;5&quot;/&gt;&lt;property id=&quot;20300&quot; value=&quot;Slide 84 - &amp;quot;Admit/Deny Hearing &amp;quot;&quot;/&gt;&lt;property id=&quot;20307&quot; value=&quot;345&quot;/&gt;&lt;/object&gt;&lt;object type=&quot;3&quot; unique_id=&quot;10986&quot;&gt;&lt;property id=&quot;20148&quot; value=&quot;5&quot;/&gt;&lt;property id=&quot;20300&quot; value=&quot;Slide 85&quot;/&gt;&lt;property id=&quot;20307&quot; value=&quot;346&quot;/&gt;&lt;/object&gt;&lt;object type=&quot;3&quot; unique_id=&quot;10987&quot;&gt;&lt;property id=&quot;20148&quot; value=&quot;5&quot;/&gt;&lt;property id=&quot;20300&quot; value=&quot;Slide 86 - &amp;quot;Schedule Admit/Deny Hearing(ADH)&amp;quot;&quot;/&gt;&lt;property id=&quot;20307&quot; value=&quot;347&quot;/&gt;&lt;/object&gt;&lt;object type=&quot;3&quot; unique_id=&quot;10988&quot;&gt;&lt;property id=&quot;20148&quot; value=&quot;5&quot;/&gt;&lt;property id=&quot;20300&quot; value=&quot;Slide 87 - &amp;quot;CHIPS Petition Admissions and Denials&amp;quot;&quot;/&gt;&lt;property id=&quot;20307&quot; value=&quot;348&quot;/&gt;&lt;/object&gt;&lt;object type=&quot;3&quot; unique_id=&quot;10989&quot;&gt;&lt;property id=&quot;20148&quot; value=&quot;5&quot;/&gt;&lt;property id=&quot;20300&quot; value=&quot;Slide 88 - &amp;quot;If Admission Entered, Schedule Disposition Hearing&amp;quot;&quot;/&gt;&lt;property id=&quot;20307&quot; value=&quot;349&quot;/&gt;&lt;/object&gt;&lt;object type=&quot;3&quot; unique_id=&quot;10990&quot;&gt;&lt;property id=&quot;20148&quot; value=&quot;5&quot;/&gt;&lt;property id=&quot;20300&quot; value=&quot;Slide 89 - &amp;quot;If Denial Entered, Schedule Pretrial and Trial&amp;quot;&quot;/&gt;&lt;property id=&quot;20307&quot; value=&quot;350&quot;/&gt;&lt;/object&gt;&lt;object type=&quot;3&quot; unique_id=&quot;10991&quot;&gt;&lt;property id=&quot;20148&quot; value=&quot;5&quot;/&gt;&lt;property id=&quot;20300&quot; value=&quot;Slide 90&quot;/&gt;&lt;property id=&quot;20307&quot; value=&quot;351&quot;/&gt;&lt;/object&gt;&lt;object type=&quot;3&quot; unique_id=&quot;10992&quot;&gt;&lt;property id=&quot;20148&quot; value=&quot;5&quot;/&gt;&lt;property id=&quot;20300&quot; value=&quot;Slide 91&quot;/&gt;&lt;property id=&quot;20307&quot; value=&quot;352&quot;/&gt;&lt;/object&gt;&lt;object type=&quot;3&quot; unique_id=&quot;10993&quot;&gt;&lt;property id=&quot;20148&quot; value=&quot;5&quot;/&gt;&lt;property id=&quot;20300&quot; value=&quot;Slide 92&quot;/&gt;&lt;property id=&quot;20307&quot; value=&quot;353&quot;/&gt;&lt;/object&gt;&lt;object type=&quot;3&quot; unique_id=&quot;10994&quot;&gt;&lt;property id=&quot;20148&quot; value=&quot;5&quot;/&gt;&lt;property id=&quot;20300&quot; value=&quot;Slide 93&quot;/&gt;&lt;property id=&quot;20307&quot; value=&quot;354&quot;/&gt;&lt;/object&gt;&lt;object type=&quot;3&quot; unique_id=&quot;10995&quot;&gt;&lt;property id=&quot;20148&quot; value=&quot;5&quot;/&gt;&lt;property id=&quot;20300&quot; value=&quot;Slide 94&quot;/&gt;&lt;property id=&quot;20307&quot; value=&quot;355&quot;/&gt;&lt;/object&gt;&lt;object type=&quot;3&quot; unique_id=&quot;10996&quot;&gt;&lt;property id=&quot;20148&quot; value=&quot;5&quot;/&gt;&lt;property id=&quot;20300&quot; value=&quot;Slide 95&quot;/&gt;&lt;property id=&quot;20307&quot; value=&quot;356&quot;/&gt;&lt;/object&gt;&lt;object type=&quot;3&quot; unique_id=&quot;10997&quot;&gt;&lt;property id=&quot;20148&quot; value=&quot;5&quot;/&gt;&lt;property id=&quot;20300&quot; value=&quot;Slide 96 - &amp;quot;Pretrial and Trial &amp;quot;&quot;/&gt;&lt;property id=&quot;20307&quot; value=&quot;357&quot;/&gt;&lt;/object&gt;&lt;object type=&quot;3&quot; unique_id=&quot;10998&quot;&gt;&lt;property id=&quot;20148&quot; value=&quot;5&quot;/&gt;&lt;property id=&quot;20300&quot; value=&quot;Slide 97&quot;/&gt;&lt;property id=&quot;20307&quot; value=&quot;358&quot;/&gt;&lt;/object&gt;&lt;object type=&quot;3&quot; unique_id=&quot;10999&quot;&gt;&lt;property id=&quot;20148&quot; value=&quot;5&quot;/&gt;&lt;property id=&quot;20300&quot; value=&quot;Slide 98 - &amp;quot;Pretrial&amp;quot;&quot;/&gt;&lt;property id=&quot;20307&quot; value=&quot;359&quot;/&gt;&lt;/object&gt;&lt;object type=&quot;3&quot; unique_id=&quot;11000&quot;&gt;&lt;property id=&quot;20148&quot; value=&quot;5&quot;/&gt;&lt;property id=&quot;20300&quot; value=&quot;Slide 99&quot;/&gt;&lt;property id=&quot;20307&quot; value=&quot;360&quot;/&gt;&lt;/object&gt;&lt;object type=&quot;3&quot; unique_id=&quot;11001&quot;&gt;&lt;property id=&quot;20148&quot; value=&quot;5&quot;/&gt;&lt;property id=&quot;20300&quot; value=&quot;Slide 100 - &amp;quot;Trial&amp;quot;&quot;/&gt;&lt;property id=&quot;20307&quot; value=&quot;361&quot;/&gt;&lt;/object&gt;&lt;object type=&quot;3&quot; unique_id=&quot;11002&quot;&gt;&lt;property id=&quot;20148&quot; value=&quot;5&quot;/&gt;&lt;property id=&quot;20300&quot; value=&quot;Slide 101&quot;/&gt;&lt;property id=&quot;20307&quot; value=&quot;362&quot;/&gt;&lt;/object&gt;&lt;object type=&quot;3&quot; unique_id=&quot;11003&quot;&gt;&lt;property id=&quot;20148&quot; value=&quot;5&quot;/&gt;&lt;property id=&quot;20300&quot; value=&quot;Slide 102 - &amp;quot;Adjudication &amp;quot;&quot;/&gt;&lt;property id=&quot;20307&quot; value=&quot;363&quot;/&gt;&lt;/object&gt;&lt;object type=&quot;3&quot; unique_id=&quot;11004&quot;&gt;&lt;property id=&quot;20148&quot; value=&quot;5&quot;/&gt;&lt;property id=&quot;20300&quot; value=&quot;Slide 103&quot;/&gt;&lt;property id=&quot;20307&quot; value=&quot;364&quot;/&gt;&lt;/object&gt;&lt;object type=&quot;3&quot; unique_id=&quot;11005&quot;&gt;&lt;property id=&quot;20148&quot; value=&quot;5&quot;/&gt;&lt;property id=&quot;20300&quot; value=&quot;Slide 104 - &amp;quot;Adjudication or Adjudication Withheld&amp;quot;&quot;/&gt;&lt;property id=&quot;20307&quot; value=&quot;365&quot;/&gt;&lt;/object&gt;&lt;object type=&quot;3&quot; unique_id=&quot;11006&quot;&gt;&lt;property id=&quot;20148&quot; value=&quot;5&quot;/&gt;&lt;property id=&quot;20300&quot; value=&quot;Slide 105 - &amp;quot;Adjudication or Adjudication Withheld&amp;quot;&quot;/&gt;&lt;property id=&quot;20307&quot; value=&quot;366&quot;/&gt;&lt;/object&gt;&lt;object type=&quot;3&quot; unique_id=&quot;11007&quot;&gt;&lt;property id=&quot;20148&quot; value=&quot;5&quot;/&gt;&lt;property id=&quot;20300&quot; value=&quot;Slide 106&quot;/&gt;&lt;property id=&quot;20307&quot; value=&quot;367&quot;/&gt;&lt;/object&gt;&lt;object type=&quot;3&quot; unique_id=&quot;11008&quot;&gt;&lt;property id=&quot;20148&quot; value=&quot;5&quot;/&gt;&lt;property id=&quot;20300&quot; value=&quot;Slide 107&quot;/&gt;&lt;property id=&quot;20307&quot; value=&quot;368&quot;/&gt;&lt;/object&gt;&lt;object type=&quot;3&quot; unique_id=&quot;11009&quot;&gt;&lt;property id=&quot;20148&quot; value=&quot;5&quot;/&gt;&lt;property id=&quot;20300&quot; value=&quot;Slide 108 - &amp;quot;Disposition and Intermediate Disposition Review Hearings&amp;quot;&quot;/&gt;&lt;property id=&quot;20307&quot; value=&quot;369&quot;/&gt;&lt;/object&gt;&lt;object type=&quot;3&quot; unique_id=&quot;11010&quot;&gt;&lt;property id=&quot;20148&quot; value=&quot;5&quot;/&gt;&lt;property id=&quot;20300&quot; value=&quot;Slide 109&quot;/&gt;&lt;property id=&quot;20307&quot; value=&quot;370&quot;/&gt;&lt;/object&gt;&lt;object type=&quot;3&quot; unique_id=&quot;11011&quot;&gt;&lt;property id=&quot;20148&quot; value=&quot;5&quot;/&gt;&lt;property id=&quot;20300&quot; value=&quot;Slide 110 - &amp;quot;Disposition&amp;quot;&quot;/&gt;&lt;property id=&quot;20307&quot; value=&quot;371&quot;/&gt;&lt;/object&gt;&lt;object type=&quot;3&quot; unique_id=&quot;11012&quot;&gt;&lt;property id=&quot;20148&quot; value=&quot;5&quot;/&gt;&lt;property id=&quot;20300&quot; value=&quot;Slide 111 - &amp;quot;Intermediate Disposition Review Hearing&amp;quot;&quot;/&gt;&lt;property id=&quot;20307&quot; value=&quot;372&quot;/&gt;&lt;/object&gt;&lt;object type=&quot;3&quot; unique_id=&quot;11013&quot;&gt;&lt;property id=&quot;20148&quot; value=&quot;5&quot;/&gt;&lt;property id=&quot;20300&quot; value=&quot;Slide 112&quot;/&gt;&lt;property id=&quot;20307&quot; value=&quot;373&quot;/&gt;&lt;/object&gt;&lt;object type=&quot;3&quot; unique_id=&quot;11014&quot;&gt;&lt;property id=&quot;20148&quot; value=&quot;5&quot;/&gt;&lt;property id=&quot;20300&quot; value=&quot;Slide 113 - &amp;quot;Permanency Progress Review Hearing &amp;quot;&quot;/&gt;&lt;property id=&quot;20307&quot; value=&quot;374&quot;/&gt;&lt;/object&gt;&lt;object type=&quot;3&quot; unique_id=&quot;11015&quot;&gt;&lt;property id=&quot;20148&quot; value=&quot;5&quot;/&gt;&lt;property id=&quot;20300&quot; value=&quot;Slide 114&quot;/&gt;&lt;property id=&quot;20307&quot; value=&quot;375&quot;/&gt;&lt;/object&gt;&lt;object type=&quot;3&quot; unique_id=&quot;11016&quot;&gt;&lt;property id=&quot;20148&quot; value=&quot;5&quot;/&gt;&lt;property id=&quot;20300&quot; value=&quot;Slide 115 - &amp;quot;Permanency Progress Review Hearing&amp;quot;&quot;/&gt;&lt;property id=&quot;20307&quot; value=&quot;376&quot;/&gt;&lt;/object&gt;&lt;object type=&quot;3&quot; unique_id=&quot;11017&quot;&gt;&lt;property id=&quot;20148&quot; value=&quot;5&quot;/&gt;&lt;property id=&quot;20300&quot; value=&quot;Slide 116 - &amp;quot;Case Initiation Process – CHIPS Permanency&amp;quot;&quot;/&gt;&lt;property id=&quot;20307&quot; value=&quot;377&quot;/&gt;&lt;/object&gt;&lt;object type=&quot;3&quot; unique_id=&quot;11018&quot;&gt;&lt;property id=&quot;20148&quot; value=&quot;5&quot;/&gt;&lt;property id=&quot;20300&quot; value=&quot;Slide 117&quot;/&gt;&lt;property id=&quot;20307&quot; value=&quot;378&quot;/&gt;&lt;/object&gt;&lt;object type=&quot;3&quot; unique_id=&quot;11019&quot;&gt;&lt;property id=&quot;20148&quot; value=&quot;5&quot;/&gt;&lt;property id=&quot;20300&quot; value=&quot;Slide 118 - &amp;quot;CHIPS-Permanency Petition&amp;quot;&quot;/&gt;&lt;property id=&quot;20307&quot; value=&quot;379&quot;/&gt;&lt;/object&gt;&lt;object type=&quot;3&quot; unique_id=&quot;11020&quot;&gt;&lt;property id=&quot;20148&quot; value=&quot;5&quot;/&gt;&lt;property id=&quot;20300&quot; value=&quot;Slide 119 - &amp;quot;CHIPS-Permanency Petition&amp;quot;&quot;/&gt;&lt;property id=&quot;20307&quot; value=&quot;380&quot;/&gt;&lt;/object&gt;&lt;object type=&quot;3&quot; unique_id=&quot;11021&quot;&gt;&lt;property id=&quot;20148&quot; value=&quot;5&quot;/&gt;&lt;property id=&quot;20300&quot; value=&quot;Slide 120&quot;/&gt;&lt;property id=&quot;20307&quot; value=&quot;381&quot;/&gt;&lt;/object&gt;&lt;object type=&quot;3&quot; unique_id=&quot;11022&quot;&gt;&lt;property id=&quot;20148&quot; value=&quot;5&quot;/&gt;&lt;property id=&quot;20300&quot; value=&quot;Slide 121&quot;/&gt;&lt;property id=&quot;20307&quot; value=&quot;382&quot;/&gt;&lt;/object&gt;&lt;object type=&quot;3&quot; unique_id=&quot;11023&quot;&gt;&lt;property id=&quot;20148&quot; value=&quot;5&quot;/&gt;&lt;property id=&quot;20300&quot; value=&quot;Slide 122&quot;/&gt;&lt;property id=&quot;20307&quot; value=&quot;383&quot;/&gt;&lt;/object&gt;&lt;object type=&quot;3&quot; unique_id=&quot;11024&quot;&gt;&lt;property id=&quot;20148&quot; value=&quot;5&quot;/&gt;&lt;property id=&quot;20300&quot; value=&quot;Slide 123&quot;/&gt;&lt;property id=&quot;20307&quot; value=&quot;384&quot;/&gt;&lt;/object&gt;&lt;object type=&quot;3&quot; unique_id=&quot;11025&quot;&gt;&lt;property id=&quot;20148&quot; value=&quot;5&quot;/&gt;&lt;property id=&quot;20300&quot; value=&quot;Slide 124 - &amp;quot;Hearings in CHIPS-Permanency Cases &amp;quot;&quot;/&gt;&lt;property id=&quot;20307&quot; value=&quot;385&quot;/&gt;&lt;/object&gt;&lt;object type=&quot;3&quot; unique_id=&quot;11026&quot;&gt;&lt;property id=&quot;20148&quot; value=&quot;5&quot;/&gt;&lt;property id=&quot;20300&quot; value=&quot;Slide 125&quot;/&gt;&lt;property id=&quot;20307&quot; value=&quot;386&quot;/&gt;&lt;/object&gt;&lt;object type=&quot;3&quot; unique_id=&quot;11027&quot;&gt;&lt;property id=&quot;20148&quot; value=&quot;5&quot;/&gt;&lt;property id=&quot;20300&quot; value=&quot;Slide 126 - &amp;quot;Process Admit/Deny, Pretrial, and Trial&amp;quot;&quot;/&gt;&lt;property id=&quot;20307&quot; value=&quot;387&quot;/&gt;&lt;/object&gt;&lt;object type=&quot;3&quot; unique_id=&quot;11028&quot;&gt;&lt;property id=&quot;20148&quot; value=&quot;5&quot;/&gt;&lt;property id=&quot;20300&quot; value=&quot;Slide 127 - &amp;quot;Appointing GALs and Attorneys &amp;quot;&quot;/&gt;&lt;property id=&quot;20307&quot; value=&quot;388&quot;/&gt;&lt;/object&gt;&lt;object type=&quot;3&quot; unique_id=&quot;11029&quot;&gt;&lt;property id=&quot;20148&quot; value=&quot;5&quot;/&gt;&lt;property id=&quot;20300&quot; value=&quot;Slide 128 - &amp;quot;Appoint GAL and Attorneys&amp;quot;&quot;/&gt;&lt;property id=&quot;20307&quot; value=&quot;389&quot;/&gt;&lt;/object&gt;&lt;object type=&quot;3&quot; unique_id=&quot;11030&quot;&gt;&lt;property id=&quot;20148&quot; value=&quot;5&quot;/&gt;&lt;property id=&quot;20300&quot; value=&quot;Slide 129 - &amp;quot;Summons and Notice of Hearing &amp;quot;&quot;/&gt;&lt;property id=&quot;20307&quot; value=&quot;390&quot;/&gt;&lt;/object&gt;&lt;object type=&quot;3&quot; unique_id=&quot;11031&quot;&gt;&lt;property id=&quot;20148&quot; value=&quot;5&quot;/&gt;&lt;property id=&quot;20300&quot; value=&quot;Slide 130 - &amp;quot;Parties:  Summons and Petition&amp;quot;&quot;/&gt;&lt;property id=&quot;20307&quot; value=&quot;391&quot;/&gt;&lt;/object&gt;&lt;object type=&quot;3&quot; unique_id=&quot;11032&quot;&gt;&lt;property id=&quot;20148&quot; value=&quot;5&quot;/&gt;&lt;property id=&quot;20300&quot; value=&quot;Slide 131 - &amp;quot;Participants: Notice of Hearing and Petition&amp;quot;&quot;/&gt;&lt;property id=&quot;20307&quot; value=&quot;392&quot;/&gt;&lt;/object&gt;&lt;object type=&quot;3&quot; unique_id=&quot;11033&quot;&gt;&lt;property id=&quot;20148&quot; value=&quot;5&quot;/&gt;&lt;property id=&quot;20300&quot; value=&quot;Slide 132 - &amp;quot;Judgment or Disposition of CHIPS-Permanency&amp;quot;&quot;/&gt;&lt;property id=&quot;20307&quot; value=&quot;393&quot;/&gt;&lt;/object&gt;&lt;object type=&quot;3&quot; unique_id=&quot;11034&quot;&gt;&lt;property id=&quot;20148&quot; value=&quot;5&quot;/&gt;&lt;property id=&quot;20300&quot; value=&quot;Slide 133&quot;/&gt;&lt;property id=&quot;20307&quot; value=&quot;394&quot;/&gt;&lt;/object&gt;&lt;object type=&quot;3&quot; unique_id=&quot;11035&quot;&gt;&lt;property id=&quot;20148&quot; value=&quot;5&quot;/&gt;&lt;property id=&quot;20300&quot; value=&quot;Slide 134 - &amp;quot;TPR Disposition&amp;quot;&quot;/&gt;&lt;property id=&quot;20307&quot; value=&quot;395&quot;/&gt;&lt;/object&gt;&lt;object type=&quot;3&quot; unique_id=&quot;11036&quot;&gt;&lt;property id=&quot;20148&quot; value=&quot;5&quot;/&gt;&lt;property id=&quot;20300&quot; value=&quot;Slide 135 - &amp;quot;TPR Disposition&amp;quot;&quot;/&gt;&lt;property id=&quot;20307&quot; value=&quot;396&quot;/&gt;&lt;/object&gt;&lt;object type=&quot;3&quot; unique_id=&quot;11037&quot;&gt;&lt;property id=&quot;20148&quot; value=&quot;5&quot;/&gt;&lt;property id=&quot;20300&quot; value=&quot;Slide 136 - &amp;quot;TPR Disposition&amp;quot;&quot;/&gt;&lt;property id=&quot;20307&quot; value=&quot;397&quot;/&gt;&lt;/object&gt;&lt;object type=&quot;3&quot; unique_id=&quot;11038&quot;&gt;&lt;property id=&quot;20148&quot; value=&quot;5&quot;/&gt;&lt;property id=&quot;20300&quot; value=&quot;Slide 137&quot;/&gt;&lt;property id=&quot;20307&quot; value=&quot;398&quot;/&gt;&lt;/object&gt;&lt;object type=&quot;3&quot; unique_id=&quot;11039&quot;&gt;&lt;property id=&quot;20148&quot; value=&quot;5&quot;/&gt;&lt;property id=&quot;20300&quot; value=&quot;Slide 138&quot;/&gt;&lt;property id=&quot;20307&quot; value=&quot;399&quot;/&gt;&lt;/object&gt;&lt;object type=&quot;3&quot; unique_id=&quot;11040&quot;&gt;&lt;property id=&quot;20148&quot; value=&quot;5&quot;/&gt;&lt;property id=&quot;20300&quot; value=&quot;Slide 139&quot;/&gt;&lt;property id=&quot;20307&quot; value=&quot;400&quot;/&gt;&lt;/object&gt;&lt;object type=&quot;3&quot; unique_id=&quot;11041&quot;&gt;&lt;property id=&quot;20148&quot; value=&quot;5&quot;/&gt;&lt;property id=&quot;20300&quot; value=&quot;Slide 140&quot;/&gt;&lt;property id=&quot;20307&quot; value=&quot;401&quot;/&gt;&lt;/object&gt;&lt;object type=&quot;3&quot; unique_id=&quot;11042&quot;&gt;&lt;property id=&quot;20148&quot; value=&quot;5&quot;/&gt;&lt;property id=&quot;20300&quot; value=&quot;Slide 141 - &amp;quot;Termination of Parental Rights Disposition – “Private Agency” TPR (Catholic Charities)&amp;quot;&quot;/&gt;&lt;property id=&quot;20307&quot; value=&quot;402&quot;/&gt;&lt;/object&gt;&lt;object type=&quot;3&quot; unique_id=&quot;11043&quot;&gt;&lt;property id=&quot;20148&quot; value=&quot;5&quot;/&gt;&lt;property id=&quot;20300&quot; value=&quot;Slide 142 - &amp;quot;Termination of Parental Rights Disposition – “Private Parent” TPR&amp;quot;&quot;/&gt;&lt;property id=&quot;20307&quot; value=&quot;403&quot;/&gt;&lt;/object&gt;&lt;object type=&quot;3&quot; unique_id=&quot;11044&quot;&gt;&lt;property id=&quot;20148&quot; value=&quot;5&quot;/&gt;&lt;property id=&quot;20300&quot; value=&quot;Slide 143 - &amp;quot;Transfer of Permanent Legal and Physical Custody  to a Relative (TLC) Disposition&amp;quot;&quot;/&gt;&lt;property id=&quot;20307&quot; value=&quot;404&quot;/&gt;&lt;/object&gt;&lt;object type=&quot;3&quot; unique_id=&quot;11045&quot;&gt;&lt;property id=&quot;20148&quot; value=&quot;5&quot;/&gt;&lt;property id=&quot;20300&quot; value=&quot;Slide 144 - &amp;quot;Guardianship and Legal Custody to Commissioner Disposition&amp;quot;&quot;/&gt;&lt;property id=&quot;20307&quot; value=&quot;405&quot;/&gt;&lt;/object&gt;&lt;object type=&quot;3&quot; unique_id=&quot;11046&quot;&gt;&lt;property id=&quot;20148&quot; value=&quot;5&quot;/&gt;&lt;property id=&quot;20300&quot; value=&quot;Slide 145 - &amp;quot;Guardianship and Legal Custody to Commissioner Disposition&amp;quot;&quot;/&gt;&lt;property id=&quot;20307&quot; value=&quot;406&quot;/&gt;&lt;/object&gt;&lt;object type=&quot;3&quot; unique_id=&quot;11047&quot;&gt;&lt;property id=&quot;20148&quot; value=&quot;5&quot;/&gt;&lt;property id=&quot;20300&quot; value=&quot;Slide 146 - &amp;quot;Permanent Custody to Agency Disposition&amp;quot;&quot;/&gt;&lt;property id=&quot;20307&quot; value=&quot;407&quot;/&gt;&lt;/object&gt;&lt;object type=&quot;3&quot; unique_id=&quot;11048&quot;&gt;&lt;property id=&quot;20148&quot; value=&quot;5&quot;/&gt;&lt;property id=&quot;20300&quot; value=&quot;Slide 147 - &amp;quot;5.  Other Topics&amp;quot;&quot;/&gt;&lt;property id=&quot;20307&quot; value=&quot;408&quot;/&gt;&lt;/object&gt;&lt;object type=&quot;3&quot; unique_id=&quot;11049&quot;&gt;&lt;property id=&quot;20148&quot; value=&quot;5&quot;/&gt;&lt;property id=&quot;20300&quot; value=&quot;Slide 148 - &amp;quot;Voluntary Placement to Age 21&amp;quot;&quot;/&gt;&lt;property id=&quot;20307&quot; value=&quot;409&quot;/&gt;&lt;/object&gt;&lt;object type=&quot;3&quot; unique_id=&quot;11050&quot;&gt;&lt;property id=&quot;20148&quot; value=&quot;5&quot;/&gt;&lt;property id=&quot;20300&quot; value=&quot;Slide 149 - &amp;quot;Voluntary Placement Until 21&amp;quot;&quot;/&gt;&lt;property id=&quot;20307&quot; value=&quot;410&quot;/&gt;&lt;/object&gt;&lt;object type=&quot;3&quot; unique_id=&quot;11051&quot;&gt;&lt;property id=&quot;20148&quot; value=&quot;5&quot;/&gt;&lt;property id=&quot;20300&quot; value=&quot;Slide 150 - &amp;quot;Voluntary Placement Until 21&amp;quot;&quot;/&gt;&lt;property id=&quot;20307&quot; value=&quot;411&quot;/&gt;&lt;/object&gt;&lt;object type=&quot;3&quot; unique_id=&quot;11052&quot;&gt;&lt;property id=&quot;20148&quot; value=&quot;5&quot;/&gt;&lt;property id=&quot;20300&quot; value=&quot;Slide 151 - &amp;quot;Voluntary Placement Until 21 – “Continuous Placement”&amp;quot;&quot;/&gt;&lt;property id=&quot;20307&quot; value=&quot;412&quot;/&gt;&lt;/object&gt;&lt;object type=&quot;3&quot; unique_id=&quot;11053&quot;&gt;&lt;property id=&quot;20148&quot; value=&quot;5&quot;/&gt;&lt;property id=&quot;20300&quot; value=&quot;Slide 152 - &amp;quot;Voluntary Placement Until 21 – “Continuous Placement”&amp;quot;&quot;/&gt;&lt;property id=&quot;20307&quot; value=&quot;413&quot;/&gt;&lt;/object&gt;&lt;object type=&quot;3&quot; unique_id=&quot;11054&quot;&gt;&lt;property id=&quot;20148&quot; value=&quot;5&quot;/&gt;&lt;property id=&quot;20300&quot; value=&quot;Slide 153 - &amp;quot;Voluntary Placement Until 21 – “Continuous Placement”&amp;quot;&quot;/&gt;&lt;property id=&quot;20307&quot; value=&quot;414&quot;/&gt;&lt;/object&gt;&lt;object type=&quot;3&quot; unique_id=&quot;11055&quot;&gt;&lt;property id=&quot;20148&quot; value=&quot;5&quot;/&gt;&lt;property id=&quot;20300&quot; value=&quot;Slide 154 - &amp;quot;Voluntary Placement Until 21 – “Continuous Placement”&amp;quot;&quot;/&gt;&lt;property id=&quot;20307&quot; value=&quot;415&quot;/&gt;&lt;/object&gt;&lt;object type=&quot;3&quot; unique_id=&quot;11056&quot;&gt;&lt;property id=&quot;20148&quot; value=&quot;5&quot;/&gt;&lt;property id=&quot;20300&quot; value=&quot;Slide 155 - &amp;quot;Voluntary Placement Until 21 –  “Re-Enter Foster Care”&amp;quot;&quot;/&gt;&lt;property id=&quot;20307&quot; value=&quot;416&quot;/&gt;&lt;/object&gt;&lt;object type=&quot;3&quot; unique_id=&quot;11057&quot;&gt;&lt;property id=&quot;20148&quot; value=&quot;5&quot;/&gt;&lt;property id=&quot;20300&quot; value=&quot;Slide 156 - &amp;quot;Voluntary Placement Until 21 –  “Re-Enter Foster Care”&amp;quot;&quot;/&gt;&lt;property id=&quot;20307&quot; value=&quot;417&quot;/&gt;&lt;/object&gt;&lt;object type=&quot;3&quot; unique_id=&quot;11058&quot;&gt;&lt;property id=&quot;20148&quot; value=&quot;5&quot;/&gt;&lt;property id=&quot;20300&quot; value=&quot;Slide 157 - &amp;quot;Voluntary Placement Until 21 –  “Re-Enter Foster Care”&amp;quot;&quot;/&gt;&lt;property id=&quot;20307&quot; value=&quot;418&quot;/&gt;&lt;/object&gt;&lt;object type=&quot;3&quot; unique_id=&quot;11059&quot;&gt;&lt;property id=&quot;20148&quot; value=&quot;5&quot;/&gt;&lt;property id=&quot;20300&quot; value=&quot;Slide 158 - &amp;quot;Voluntary Placement Until 21 –  “Re-Enter Foster Care”&amp;quot;&quot;/&gt;&lt;property id=&quot;20307&quot; value=&quot;419&quot;/&gt;&lt;/object&gt;&lt;object type=&quot;3&quot; unique_id=&quot;11060&quot;&gt;&lt;property id=&quot;20148&quot; value=&quot;5&quot;/&gt;&lt;property id=&quot;20300&quot; value=&quot;Slide 159 - &amp;quot;Access to Court Files &amp;quot;&quot;/&gt;&lt;property id=&quot;20307&quot; value=&quot;420&quot;/&gt;&lt;/object&gt;&lt;object type=&quot;3&quot; unique_id=&quot;11061&quot;&gt;&lt;property id=&quot;20148&quot; value=&quot;5&quot;/&gt;&lt;property id=&quot;20300&quot; value=&quot;Slide 160 - &amp;quot;Access to Physical Files and MNCIS Files&amp;quot;&quot;/&gt;&lt;property id=&quot;20307&quot; value=&quot;421&quot;/&gt;&lt;/object&gt;&lt;object type=&quot;3&quot; unique_id=&quot;11062&quot;&gt;&lt;property id=&quot;20148&quot; value=&quot;5&quot;/&gt;&lt;property id=&quot;20300&quot; value=&quot;Slide 161 - &amp;quot;Transfer of Venue and Transfer of Jurisdiction&amp;quot;&quot;/&gt;&lt;property id=&quot;20307&quot; value=&quot;422&quot;/&gt;&lt;/object&gt;&lt;object type=&quot;3&quot; unique_id=&quot;11063&quot;&gt;&lt;property id=&quot;20148&quot; value=&quot;5&quot;/&gt;&lt;property id=&quot;20300&quot; value=&quot;Slide 162&quot;/&gt;&lt;property id=&quot;20307&quot; value=&quot;423&quot;/&gt;&lt;/object&gt;&lt;object type=&quot;3&quot; unique_id=&quot;11064&quot;&gt;&lt;property id=&quot;20148&quot; value=&quot;5&quot;/&gt;&lt;property id=&quot;20300&quot; value=&quot;Slide 163&quot;/&gt;&lt;property id=&quot;20307&quot; value=&quot;424&quot;/&gt;&lt;/object&gt;&lt;object type=&quot;3&quot; unique_id=&quot;11065&quot;&gt;&lt;property id=&quot;20148&quot; value=&quot;5&quot;/&gt;&lt;property id=&quot;20300&quot; value=&quot;Slide 164&quot;/&gt;&lt;property id=&quot;20307&quot; value=&quot;425&quot;/&gt;&lt;/object&gt;&lt;object type=&quot;3&quot; unique_id=&quot;11066&quot;&gt;&lt;property id=&quot;20148&quot; value=&quot;5&quot;/&gt;&lt;property id=&quot;20300&quot; value=&quot;Slide 165&quot;/&gt;&lt;property id=&quot;20307&quot; value=&quot;426&quot;/&gt;&lt;/object&gt;&lt;object type=&quot;3&quot; unique_id=&quot;11067&quot;&gt;&lt;property id=&quot;20148&quot; value=&quot;5&quot;/&gt;&lt;property id=&quot;20300&quot; value=&quot;Slide 166 - &amp;quot;Placements and Change of Placement&amp;quot;&quot;/&gt;&lt;property id=&quot;20307&quot; value=&quot;427&quot;/&gt;&lt;/object&gt;&lt;object type=&quot;3&quot; unique_id=&quot;11068&quot;&gt;&lt;property id=&quot;20148&quot; value=&quot;5&quot;/&gt;&lt;property id=&quot;20300&quot; value=&quot;Slide 167 - &amp;quot;Placement and Change of Placement&amp;quot;&quot;/&gt;&lt;property id=&quot;20307&quot; value=&quot;428&quot;/&gt;&lt;/object&gt;&lt;object type=&quot;3&quot; unique_id=&quot;11069&quot;&gt;&lt;property id=&quot;20148&quot; value=&quot;5&quot;/&gt;&lt;property id=&quot;20300&quot; value=&quot;Slide 168 - &amp;quot;CHIPS Placement and Change of Placement&amp;quot;&quot;/&gt;&lt;property id=&quot;20307&quot; value=&quot;429&quot;/&gt;&lt;/object&gt;&lt;object type=&quot;3&quot; unique_id=&quot;11070&quot;&gt;&lt;property id=&quot;20148&quot; value=&quot;5&quot;/&gt;&lt;property id=&quot;20300&quot; value=&quot;Slide 169&quot;/&gt;&lt;property id=&quot;20307&quot; value=&quot;430&quot;/&gt;&lt;/object&gt;&lt;object type=&quot;3&quot; unique_id=&quot;11071&quot;&gt;&lt;property id=&quot;20148&quot; value=&quot;5&quot;/&gt;&lt;property id=&quot;20300&quot; value=&quot;Slide 170 - &amp;quot;Trial Home Visit and Protective Supervision&amp;quot;&quot;/&gt;&lt;property id=&quot;20307&quot; value=&quot;431&quot;/&gt;&lt;/object&gt;&lt;object type=&quot;3&quot; unique_id=&quot;11072&quot;&gt;&lt;property id=&quot;20148&quot; value=&quot;5&quot;/&gt;&lt;property id=&quot;20300&quot; value=&quot;Slide 171 - &amp;quot;Trial Home Visit and Protection Supervision&amp;quot;&quot;/&gt;&lt;property id=&quot;20307&quot; value=&quot;432&quot;/&gt;&lt;/object&gt;&lt;object type=&quot;3&quot; unique_id=&quot;11073&quot;&gt;&lt;property id=&quot;20148&quot; value=&quot;5&quot;/&gt;&lt;property id=&quot;20300&quot; value=&quot;Slide 172&quot;/&gt;&lt;property id=&quot;20307&quot; value=&quot;433&quot;/&gt;&lt;/object&gt;&lt;object type=&quot;3&quot; unique_id=&quot;11074&quot;&gt;&lt;property id=&quot;20148&quot; value=&quot;5&quot;/&gt;&lt;property id=&quot;20300&quot; value=&quot;Slide 173 - &amp;quot;Judicial Council “Length of Time to Permanency” (LOTP) Performance Measure Report&amp;quot;&quot;/&gt;&lt;property id=&quot;20307&quot; value=&quot;434&quot;/&gt;&lt;/object&gt;&lt;object type=&quot;3&quot; unique_id=&quot;11075&quot;&gt;&lt;property id=&quot;20148&quot; value=&quot;5&quot;/&gt;&lt;property id=&quot;20300&quot; value=&quot;Slide 174 - &amp;quot;Judicial Council Policy –  Priority Performance Measures &amp;quot;&quot;/&gt;&lt;property id=&quot;20307&quot; value=&quot;435&quot;/&gt;&lt;/object&gt;&lt;object type=&quot;3&quot; unique_id=&quot;11076&quot;&gt;&lt;property id=&quot;20148&quot; value=&quot;5&quot;/&gt;&lt;property id=&quot;20300&quot; value=&quot;Slide 175 - &amp;quot;Judicial Council Policy –  Priority Performance Measures &amp;quot;&quot;/&gt;&lt;property id=&quot;20307&quot; value=&quot;436&quot;/&gt;&lt;/object&gt;&lt;object type=&quot;3&quot; unique_id=&quot;11077&quot;&gt;&lt;property id=&quot;20148&quot; value=&quot;5&quot;/&gt;&lt;property id=&quot;20300&quot; value=&quot;Slide 176&quot;/&gt;&lt;property id=&quot;20307&quot; value=&quot;437&quot;/&gt;&lt;/object&gt;&lt;object type=&quot;3&quot; unique_id=&quot;11078&quot;&gt;&lt;property id=&quot;20148&quot; value=&quot;5&quot;/&gt;&lt;property id=&quot;20300&quot; value=&quot;Slide 177 - &amp;quot;Length of Time to Permanency Report – Report Options&amp;quot;&quot;/&gt;&lt;property id=&quot;20307&quot; value=&quot;438&quot;/&gt;&lt;/object&gt;&lt;object type=&quot;3&quot; unique_id=&quot;11079&quot;&gt;&lt;property id=&quot;20148&quot; value=&quot;5&quot;/&gt;&lt;property id=&quot;20300&quot; value=&quot;Slide 178 - &amp;quot;Length of Time to Permanency Report – Report Options&amp;quot;&quot;/&gt;&lt;property id=&quot;20307&quot; value=&quot;439&quot;/&gt;&lt;/object&gt;&lt;object type=&quot;3&quot; unique_id=&quot;11080&quot;&gt;&lt;property id=&quot;20148&quot; value=&quot;5&quot;/&gt;&lt;property id=&quot;20300&quot; value=&quot;Slide 179 - &amp;quot;Length of Time to Permanency Report&amp;quot;&quot;/&gt;&lt;property id=&quot;20307&quot; value=&quot;440&quot;/&gt;&lt;/object&gt;&lt;object type=&quot;3&quot; unique_id=&quot;11081&quot;&gt;&lt;property id=&quot;20148&quot; value=&quot;5&quot;/&gt;&lt;property id=&quot;20300&quot; value=&quot;Slide 180 - &amp;quot;Length of Time to Permanency Report – Summary Data&amp;quot;&quot;/&gt;&lt;property id=&quot;20307&quot; value=&quot;441&quot;/&gt;&lt;/object&gt;&lt;object type=&quot;3&quot; unique_id=&quot;11082&quot;&gt;&lt;property id=&quot;20148&quot; value=&quot;5&quot;/&gt;&lt;property id=&quot;20300&quot; value=&quot;Slide 181 - &amp;quot;Length of Time to Permanency Report – Summary Data&amp;quot;&quot;/&gt;&lt;property id=&quot;20307&quot; value=&quot;442&quot;/&gt;&lt;/object&gt;&lt;object type=&quot;3&quot; unique_id=&quot;11083&quot;&gt;&lt;property id=&quot;20148&quot; value=&quot;5&quot;/&gt;&lt;property id=&quot;20300&quot; value=&quot;Slide 182 - &amp;quot;Length of Time to Permanency Report – Summary Data&amp;quot;&quot;/&gt;&lt;property id=&quot;20307&quot; value=&quot;443&quot;/&gt;&lt;/object&gt;&lt;object type=&quot;3&quot; unique_id=&quot;11084&quot;&gt;&lt;property id=&quot;20148&quot; value=&quot;5&quot;/&gt;&lt;property id=&quot;20300&quot; value=&quot;Slide 183 - &amp;quot;Length of Time to Permanency Report – Summary Data&amp;quot;&quot;/&gt;&lt;property id=&quot;20307&quot; value=&quot;444&quot;/&gt;&lt;/object&gt;&lt;object type=&quot;3&quot; unique_id=&quot;11085&quot;&gt;&lt;property id=&quot;20148&quot; value=&quot;5&quot;/&gt;&lt;property id=&quot;20300&quot; value=&quot;Slide 184 - &amp;quot;Length of Time to Permanency Report – Summary Data&amp;quot;&quot;/&gt;&lt;property id=&quot;20307&quot; value=&quot;445&quot;/&gt;&lt;/object&gt;&lt;object type=&quot;3&quot; unique_id=&quot;11086&quot;&gt;&lt;property id=&quot;20148&quot; value=&quot;5&quot;/&gt;&lt;property id=&quot;20300&quot; value=&quot;Slide 185 - &amp;quot;Length of Time to Permanency Report – Summary Data&amp;quot;&quot;/&gt;&lt;property id=&quot;20307&quot; value=&quot;446&quot;/&gt;&lt;/object&gt;&lt;object type=&quot;3&quot; unique_id=&quot;11087&quot;&gt;&lt;property id=&quot;20148&quot; value=&quot;5&quot;/&gt;&lt;property id=&quot;20300&quot; value=&quot;Slide 186 - &amp;quot;Length of Time to Permanency Report – Summary Data&amp;quot;&quot;/&gt;&lt;property id=&quot;20307&quot; value=&quot;447&quot;/&gt;&lt;/object&gt;&lt;object type=&quot;3&quot; unique_id=&quot;11088&quot;&gt;&lt;property id=&quot;20148&quot; value=&quot;5&quot;/&gt;&lt;property id=&quot;20300&quot; value=&quot;Slide 187 - &amp;quot;Length of Time to Permanency Report – Summary Data&amp;quot;&quot;/&gt;&lt;property id=&quot;20307&quot; value=&quot;448&quot;/&gt;&lt;/object&gt;&lt;object type=&quot;3&quot; unique_id=&quot;11089&quot;&gt;&lt;property id=&quot;20148&quot; value=&quot;5&quot;/&gt;&lt;property id=&quot;20300&quot; value=&quot;Slide 188 - &amp;quot;Length of Time to Permanency Report – Summary Data&amp;quot;&quot;/&gt;&lt;property id=&quot;20307&quot; value=&quot;449&quot;/&gt;&lt;/object&gt;&lt;object type=&quot;3&quot; unique_id=&quot;11090&quot;&gt;&lt;property id=&quot;20148&quot; value=&quot;5&quot;/&gt;&lt;property id=&quot;20300&quot; value=&quot;Slide 189 - &amp;quot;Court data files that identify problematic MNCIS cases in your county so that your data can be corrected for LOTP&quot;/&gt;&lt;property id=&quot;20307&quot; value=&quot;450&quot;/&gt;&lt;/object&gt;&lt;object type=&quot;3&quot; unique_id=&quot;11091&quot;&gt;&lt;property id=&quot;20148&quot; value=&quot;5&quot;/&gt;&lt;property id=&quot;20300&quot; value=&quot;Slide 190 - &amp;quot;Location of Court Data Files on CourtNet&amp;quot;&quot;/&gt;&lt;property id=&quot;20307&quot; value=&quot;451&quot;/&gt;&lt;/object&gt;&lt;object type=&quot;3&quot; unique_id=&quot;11092&quot;&gt;&lt;property id=&quot;20148&quot; value=&quot;5&quot;/&gt;&lt;property id=&quot;20300&quot; value=&quot;Slide 191 - &amp;quot;Location of Court Data Files on CourtNet&amp;quot;&quot;/&gt;&lt;property id=&quot;20307&quot; value=&quot;452&quot;/&gt;&lt;/object&gt;&lt;object type=&quot;3&quot; unique_id=&quot;11093&quot;&gt;&lt;property id=&quot;20148&quot; value=&quot;5&quot;/&gt;&lt;property id=&quot;20300&quot; value=&quot;Slide 192 - &amp;quot;Location of Court Data Files on CourtNet&amp;quot;&quot;/&gt;&lt;property id=&quot;20307&quot; value=&quot;453&quot;/&gt;&lt;/object&gt;&lt;object type=&quot;3&quot; unique_id=&quot;11094&quot;&gt;&lt;property id=&quot;20148&quot; value=&quot;5&quot;/&gt;&lt;property id=&quot;20300&quot; value=&quot;Slide 193 - &amp;quot;Court Data Files Library&amp;quot;&quot;/&gt;&lt;property id=&quot;20307&quot; value=&quot;454&quot;/&gt;&lt;/object&gt;&lt;object type=&quot;3&quot; unique_id=&quot;11095&quot;&gt;&lt;property id=&quot;20148&quot; value=&quot;5&quot;/&gt;&lt;property id=&quot;20300&quot; value=&quot;Slide 194 - &amp;quot;Documentation for Each Court Data File&amp;quot;&quot;/&gt;&lt;property id=&quot;20307&quot; value=&quot;455&quot;/&gt;&lt;/object&gt;&lt;object type=&quot;3&quot; unique_id=&quot;11096&quot;&gt;&lt;property id=&quot;20148&quot; value=&quot;5&quot;/&gt;&lt;property id=&quot;20300&quot; value=&quot;Slide 195 - &amp;quot;Documentation for Each Court Data File&amp;quot;&quot;/&gt;&lt;property id=&quot;20307&quot; value=&quot;456&quot;/&gt;&lt;/object&gt;&lt;object type=&quot;3&quot; unique_id=&quot;11097&quot;&gt;&lt;property id=&quot;20148&quot; value=&quot;5&quot;/&gt;&lt;property id=&quot;20300&quot; value=&quot;Slide 196 - &amp;quot;Court Administration Processes&amp;quot;&quot;/&gt;&lt;property id=&quot;20307&quot; value=&quot;457&quot;/&gt;&lt;/object&gt;&lt;object type=&quot;3&quot; unique_id=&quot;11098&quot;&gt;&lt;property id=&quot;20148&quot; value=&quot;5&quot;/&gt;&lt;property id=&quot;20300&quot; value=&quot;Slide 197 - &amp;quot;Documentation for Each Court Data File&amp;quot;&quot;/&gt;&lt;property id=&quot;20307&quot; value=&quot;458&quot;/&gt;&lt;/object&gt;&lt;object type=&quot;3&quot; unique_id=&quot;11099&quot;&gt;&lt;property id=&quot;20148&quot; value=&quot;5&quot;/&gt;&lt;property id=&quot;20300&quot; value=&quot;Slide 198 - &amp;quot;Documentation for Each Court Data File&amp;quot;&quot;/&gt;&lt;property id=&quot;20307&quot; value=&quot;459&quot;/&gt;&lt;/object&gt;&lt;object type=&quot;3&quot; unique_id=&quot;11100&quot;&gt;&lt;property id=&quot;20148&quot; value=&quot;5&quot;/&gt;&lt;property id=&quot;20300&quot; value=&quot;Slide 199 - &amp;quot;Navigating to Court Data Files&amp;quot;&quot;/&gt;&lt;property id=&quot;20307&quot; value=&quot;460&quot;/&gt;&lt;/object&gt;&lt;object type=&quot;3&quot; unique_id=&quot;11101&quot;&gt;&lt;property id=&quot;20148&quot; value=&quot;5&quot;/&gt;&lt;property id=&quot;20300&quot; value=&quot;Slide 200 - &amp;quot;Court Data File Example&amp;quot;&quot;/&gt;&lt;property id=&quot;20307&quot; value=&quot;461&quot;/&gt;&lt;/object&gt;&lt;object type=&quot;3&quot; unique_id=&quot;11102&quot;&gt;&lt;property id=&quot;20148&quot; value=&quot;5&quot;/&gt;&lt;property id=&quot;20300&quot; value=&quot;Slide 201 - &amp;quot;Finding and Filtering Your County Data&amp;quot;&quot;/&gt;&lt;property id=&quot;20307&quot; value=&quot;462&quot;/&gt;&lt;/object&gt;&lt;object type=&quot;3&quot; unique_id=&quot;11103&quot;&gt;&lt;property id=&quot;20148&quot; value=&quot;5&quot;/&gt;&lt;property id=&quot;20300&quot; value=&quot;Slide 202 - &amp;quot;Finding and Filtering Your County Data&amp;quot;&quot;/&gt;&lt;property id=&quot;20307&quot; value=&quot;463&quot;/&gt;&lt;/object&gt;&lt;object type=&quot;3&quot; unique_id=&quot;11104&quot;&gt;&lt;property id=&quot;20148&quot; value=&quot;5&quot;/&gt;&lt;property id=&quot;20300&quot; value=&quot;Slide 203 - &amp;quot;Finding and Filtering Your County Data&amp;quot;&quot;/&gt;&lt;property id=&quot;20307&quot; value=&quot;464&quot;/&gt;&lt;/object&gt;&lt;object type=&quot;3&quot; unique_id=&quot;11105&quot;&gt;&lt;property id=&quot;20148&quot; value=&quot;5&quot;/&gt;&lt;property id=&quot;20300&quot; value=&quot;Slide 204 - &amp;quot;Finding and Filtering Your County Data&amp;quot;&quot;/&gt;&lt;property id=&quot;20307&quot; value=&quot;465&quot;/&gt;&lt;/object&gt;&lt;object type=&quot;3&quot; unique_id=&quot;11106&quot;&gt;&lt;property id=&quot;20148&quot; value=&quot;5&quot;/&gt;&lt;property id=&quot;20300&quot; value=&quot;Slide 205 - &amp;quot;Finding and Filtering Your County Data&amp;quot;&quot;/&gt;&lt;property id=&quot;20307&quot; value=&quot;466&quot;/&gt;&lt;/object&gt;&lt;object type=&quot;3&quot; unique_id=&quot;11107&quot;&gt;&lt;property id=&quot;20148&quot; value=&quot;5&quot;/&gt;&lt;property id=&quot;20300&quot; value=&quot;Slide 206 - &amp;quot;How to Correct the Data&amp;quot;&quot;/&gt;&lt;property id=&quot;20307&quot; value=&quot;467&quot;/&gt;&lt;/object&gt;&lt;object type=&quot;3&quot; unique_id=&quot;11108&quot;&gt;&lt;property id=&quot;20148&quot; value=&quot;5&quot;/&gt;&lt;property id=&quot;20300&quot; value=&quot;Slide 207 - &amp;quot;Refresh of Court Data Files&amp;quot;&quot;/&gt;&lt;property id=&quot;20307&quot; value=&quot;468&quot;/&gt;&lt;/object&gt;&lt;object type=&quot;3&quot; unique_id=&quot;11109&quot;&gt;&lt;property id=&quot;20148&quot; value=&quot;5&quot;/&gt;&lt;property id=&quot;20300&quot; value=&quot;Slide 208 - &amp;quot;Additional Court Data Files&amp;quot;&quot;/&gt;&lt;property id=&quot;20307&quot; value=&quot;469&quot;/&gt;&lt;/object&gt;&lt;object type=&quot;3&quot; unique_id=&quot;11110&quot;&gt;&lt;property id=&quot;20148&quot; value=&quot;5&quot;/&gt;&lt;property id=&quot;20300&quot; value=&quot;Slide 209 - &amp;quot;Navigating to Court Data Files&amp;quot;&quot;/&gt;&lt;property id=&quot;20307&quot; value=&quot;470&quot;/&gt;&lt;/object&gt;&lt;object type=&quot;3&quot; unique_id=&quot;11111&quot;&gt;&lt;property id=&quot;20148&quot; value=&quot;5&quot;/&gt;&lt;property id=&quot;20300&quot; value=&quot;Slide 210&quot;/&gt;&lt;property id=&quot;20307&quot; value=&quot;471&quot;/&gt;&lt;/object&gt;&lt;object type=&quot;3&quot; unique_id=&quot;11112&quot;&gt;&lt;property id=&quot;20148&quot; value=&quot;5&quot;/&gt;&lt;property id=&quot;20300&quot; value=&quot;Slide 211 - &amp;quot;Ongoing Technical Assistance&amp;quot;&quot;/&gt;&lt;property id=&quot;20307&quot; value=&quot;472&quot;/&gt;&lt;/object&gt;&lt;object type=&quot;3&quot; unique_id=&quot;11113&quot;&gt;&lt;property id=&quot;20148&quot; value=&quot;5&quot;/&gt;&lt;property id=&quot;20300&quot; value=&quot;Slide 212 - &amp;quot;Wrap Up      &amp;quot;&quot;/&gt;&lt;property id=&quot;20307&quot; value=&quot;473&quot;/&gt;&lt;/object&gt;&lt;/object&gt;&lt;object type=&quot;8&quot; unique_id=&quot;10012&quot;&gt;&lt;/object&gt;&lt;/object&gt;&lt;/database&gt;"/>
  <p:tag name="SECTOMILLISECCONVERTED" val="1"/>
</p:tagLst>
</file>

<file path=ppt/theme/theme1.xml><?xml version="1.0" encoding="utf-8"?>
<a:theme xmlns:a="http://schemas.openxmlformats.org/drawingml/2006/main" name="CHIPS Essenttial Case Processing Version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siness Education">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_dlc_DocId xmlns="744ceb61-5b2b-4f94-bf2a-253dcbf4a3c4">MNSCA-2547-33</_dlc_DocId>
    <_dlc_DocIdUrl xmlns="744ceb61-5b2b-4f94-bf2a-253dcbf4a3c4">
      <Url>https://sp.courts.state.mn.us/SCA/mjbcollab/ecp/chngmgmt/train/_layouts/DocIdRedir.aspx?ID=MNSCA-2547-33</Url>
      <Description>MNSCA-2547-33</Description>
    </_dlc_DocIdUrl>
  </documentManagement>
</p:properties>
</file>

<file path=customXml/item2.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3.xml><?xml version="1.0" encoding="utf-8"?>
<ct:contentTypeSchema xmlns:ct="http://schemas.microsoft.com/office/2006/metadata/contentType" xmlns:ma="http://schemas.microsoft.com/office/2006/metadata/properties/metaAttributes" ct:_="" ma:_="" ma:contentTypeName="Document" ma:contentTypeID="0x01010067F749D771E927439B491AE67DD07A82" ma:contentTypeVersion="0" ma:contentTypeDescription="Create a new document." ma:contentTypeScope="" ma:versionID="f6c38a1c5c3e913d0b47b5e8e320ec55">
  <xsd:schema xmlns:xsd="http://www.w3.org/2001/XMLSchema" xmlns:xs="http://www.w3.org/2001/XMLSchema" xmlns:p="http://schemas.microsoft.com/office/2006/metadata/properties" xmlns:ns2="744ceb61-5b2b-4f94-bf2a-253dcbf4a3c4" targetNamespace="http://schemas.microsoft.com/office/2006/metadata/properties" ma:root="true" ma:fieldsID="4b30a8377f70e776bfabc97cc6bfa421" ns2:_="">
    <xsd:import namespace="744ceb61-5b2b-4f94-bf2a-253dcbf4a3c4"/>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44ceb61-5b2b-4f94-bf2a-253dcbf4a3c4"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ma:index="11" ma:displayName="Category"/>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180DDAA-52F8-481A-8165-6E2B8BD49F43}">
  <ds:schemaRefs>
    <ds:schemaRef ds:uri="http://purl.org/dc/dcmitype/"/>
    <ds:schemaRef ds:uri="http://purl.org/dc/terms/"/>
    <ds:schemaRef ds:uri="http://schemas.openxmlformats.org/package/2006/metadata/core-properties"/>
    <ds:schemaRef ds:uri="http://schemas.microsoft.com/office/2006/documentManagement/types"/>
    <ds:schemaRef ds:uri="http://www.w3.org/XML/1998/namespace"/>
    <ds:schemaRef ds:uri="http://purl.org/dc/elements/1.1/"/>
    <ds:schemaRef ds:uri="http://schemas.microsoft.com/office/infopath/2007/PartnerControls"/>
    <ds:schemaRef ds:uri="744ceb61-5b2b-4f94-bf2a-253dcbf4a3c4"/>
    <ds:schemaRef ds:uri="http://schemas.microsoft.com/office/2006/metadata/properties"/>
  </ds:schemaRefs>
</ds:datastoreItem>
</file>

<file path=customXml/itemProps2.xml><?xml version="1.0" encoding="utf-8"?>
<ds:datastoreItem xmlns:ds="http://schemas.openxmlformats.org/officeDocument/2006/customXml" ds:itemID="{9A6D1AA3-6945-463E-A290-B8E86B4D97CC}">
  <ds:schemaRefs>
    <ds:schemaRef ds:uri="http://schemas.microsoft.com/sharepoint/events"/>
  </ds:schemaRefs>
</ds:datastoreItem>
</file>

<file path=customXml/itemProps3.xml><?xml version="1.0" encoding="utf-8"?>
<ds:datastoreItem xmlns:ds="http://schemas.openxmlformats.org/officeDocument/2006/customXml" ds:itemID="{4441C663-7AD2-41A6-9140-1A76A1F67E6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44ceb61-5b2b-4f94-bf2a-253dcbf4a3c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C710B749-6C4A-4AE5-BBF9-7E4389D1D52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CHIPS Essenttial Case Processing Version 1</Template>
  <TotalTime>4956</TotalTime>
  <Words>6160</Words>
  <Application>Microsoft Office PowerPoint</Application>
  <PresentationFormat>On-screen Show (4:3)</PresentationFormat>
  <Paragraphs>497</Paragraphs>
  <Slides>44</Slides>
  <Notes>44</Notes>
  <HiddenSlides>0</HiddenSlides>
  <MMClips>0</MMClips>
  <ScaleCrop>false</ScaleCrop>
  <HeadingPairs>
    <vt:vector size="4" baseType="variant">
      <vt:variant>
        <vt:lpstr>Theme</vt:lpstr>
      </vt:variant>
      <vt:variant>
        <vt:i4>1</vt:i4>
      </vt:variant>
      <vt:variant>
        <vt:lpstr>Slide Titles</vt:lpstr>
      </vt:variant>
      <vt:variant>
        <vt:i4>44</vt:i4>
      </vt:variant>
    </vt:vector>
  </HeadingPairs>
  <TitlesOfParts>
    <vt:vector size="45" baseType="lpstr">
      <vt:lpstr>CHIPS Essenttial Case Processing Version 1</vt:lpstr>
      <vt:lpstr>PowerPoint Presentation</vt:lpstr>
      <vt:lpstr>Overview of Presentation</vt:lpstr>
      <vt:lpstr>Why the CHIPS Rules Were Changed</vt:lpstr>
      <vt:lpstr>Timing of Rules Changes</vt:lpstr>
      <vt:lpstr>Transition to Electronic Access</vt:lpstr>
      <vt:lpstr>Exceptions to Electronic Access</vt:lpstr>
      <vt:lpstr>Three Tiers of Access</vt:lpstr>
      <vt:lpstr>Access by the Public</vt:lpstr>
      <vt:lpstr>Access by Parties</vt:lpstr>
      <vt:lpstr>Access by Participants</vt:lpstr>
      <vt:lpstr>Segregation of Confidential Information</vt:lpstr>
      <vt:lpstr>Filers Must Segregate Information</vt:lpstr>
      <vt:lpstr>Confidential Documents and Information</vt:lpstr>
      <vt:lpstr>Filers Must Segregate Information</vt:lpstr>
      <vt:lpstr>Confidential Information –  Form 11.4</vt:lpstr>
      <vt:lpstr>Example:  Segregation of Child and Foster Parent Name</vt:lpstr>
      <vt:lpstr>Example:  Segregation of Child and Foster Parent Name</vt:lpstr>
      <vt:lpstr>Sample Confidential Information –  Form 11.4</vt:lpstr>
      <vt:lpstr>Failure to Comply</vt:lpstr>
      <vt:lpstr>Confidential Documents – Form 11.3</vt:lpstr>
      <vt:lpstr>Sample Confidential Document – Form 11.3</vt:lpstr>
      <vt:lpstr>Example Form 11.3</vt:lpstr>
      <vt:lpstr>Failure to Comply</vt:lpstr>
      <vt:lpstr>Filers’ Duty to Comply</vt:lpstr>
      <vt:lpstr>Social Workers and Guardians ad Litem</vt:lpstr>
      <vt:lpstr>Social Worker Report – Current Practice</vt:lpstr>
      <vt:lpstr>Social Worker Report – New Practice</vt:lpstr>
      <vt:lpstr>Social Worker – Form 11.4</vt:lpstr>
      <vt:lpstr>Implications for Court Staff and Judges</vt:lpstr>
      <vt:lpstr>Example of a Publicly Accessible Order</vt:lpstr>
      <vt:lpstr>Order with Segregated Information</vt:lpstr>
      <vt:lpstr>Attachment with Child’s Name</vt:lpstr>
      <vt:lpstr>Electronic Filing of Documents</vt:lpstr>
      <vt:lpstr>Who is a “Select User”?</vt:lpstr>
      <vt:lpstr>Voluntary Electronic Filing</vt:lpstr>
      <vt:lpstr>Exceptions to Electronic Filing: ICWA</vt:lpstr>
      <vt:lpstr>Exceptions to Electronic Filing: In camera</vt:lpstr>
      <vt:lpstr>Electronic Service</vt:lpstr>
      <vt:lpstr>Non-Electronic Service</vt:lpstr>
      <vt:lpstr>Service by Court Staff</vt:lpstr>
      <vt:lpstr>Notarization and Perjury</vt:lpstr>
      <vt:lpstr>Time to Appeal</vt:lpstr>
      <vt:lpstr>Additional Resources</vt:lpstr>
      <vt:lpstr>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Mateffy, Suzanne</dc:creator>
  <cp:lastModifiedBy>Regan, Paul A.</cp:lastModifiedBy>
  <cp:revision>472</cp:revision>
  <cp:lastPrinted>2015-01-12T21:39:29Z</cp:lastPrinted>
  <dcterms:created xsi:type="dcterms:W3CDTF">2015-01-08T16:42:44Z</dcterms:created>
  <dcterms:modified xsi:type="dcterms:W3CDTF">2015-06-15T17:51:37Z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0x01010067F749D771E927439B491AE67DD07A82</vt:lpwstr>
  </property>
  <property fmtid="{D5CDD505-2E9C-101B-9397-08002B2CF9AE}" pid="3" name="_dlc_DocIdItemGuid">
    <vt:lpwstr>e6e315c2-5cba-48df-849c-6391b67b5d09</vt:lpwstr>
  </property>
  <property fmtid="{D5CDD505-2E9C-101B-9397-08002B2CF9AE}" pid="4" name="TemplateUrl">
    <vt:lpwstr/>
  </property>
  <property fmtid="{D5CDD505-2E9C-101B-9397-08002B2CF9AE}" pid="5" name="Order">
    <vt:r8>1300</vt:r8>
  </property>
  <property fmtid="{D5CDD505-2E9C-101B-9397-08002B2CF9AE}" pid="6" name="xd_ProgID">
    <vt:lpwstr/>
  </property>
  <property fmtid="{D5CDD505-2E9C-101B-9397-08002B2CF9AE}" pid="7" name="_CopySource">
    <vt:lpwstr>https://sp.courts.state.mn.us/SCA/crtsvcs/BusEdandSupport/Business Education Programs/Business Education PowerPoint template v3.pptx</vt:lpwstr>
  </property>
</Properties>
</file>